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93" r:id="rId8"/>
    <p:sldId id="263" r:id="rId9"/>
    <p:sldId id="289" r:id="rId10"/>
    <p:sldId id="264" r:id="rId11"/>
    <p:sldId id="265" r:id="rId12"/>
    <p:sldId id="266" r:id="rId13"/>
    <p:sldId id="29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1" r:id="rId23"/>
    <p:sldId id="292" r:id="rId24"/>
    <p:sldId id="278" r:id="rId25"/>
    <p:sldId id="275" r:id="rId26"/>
    <p:sldId id="276" r:id="rId27"/>
    <p:sldId id="277" r:id="rId28"/>
    <p:sldId id="283" r:id="rId29"/>
    <p:sldId id="284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8116-1113-F98C-10EB-0E1BE652E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97AC-57E1-ADED-CD1C-EE7A60505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C060C-ADEA-D8F2-DA03-1AABFA38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A0348-6EBA-F384-ABAE-440A0F98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45F50-216B-4F0D-3F1E-8D936852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25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943E-C8E8-0234-EE8F-80FA4884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A6588-2BC8-4E9B-DB46-57BE1BD91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940EF-9000-EA47-B37D-4CB1144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E400-BE9F-5AFE-B971-1A38D699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0F7CF-7837-A6D0-D8CD-A5F8E9DF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7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1879D-A4C8-438F-FAF9-44F5E6832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D474E-53F5-4503-396F-DC663710D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B3CE5-781F-1A47-6A83-D3C1817F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0DA8-DAC5-1AEC-2D6A-A3AEB5BA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924B1-49D6-215A-B66A-0B3CC98D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43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2787-F59B-6B92-0A0D-79D13FA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36FF-FB96-5AA1-59EC-9C576C738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0DAF-5641-D844-EA9E-E9BE6EA5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2B7D4-6BC8-F6E8-DEBC-1328E17B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BE8F9-1B2F-69AA-6B3A-37C419DA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25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4C85-6E79-2A5C-66DB-37017B3B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E3713-70A9-5791-4A5F-CA024C2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F5EC-7508-BDAD-6432-796B2854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2C8A0-73E0-FA2F-950E-A21A624E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9077-ECF8-2BF4-7E49-4BC6258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79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A2A8-FB31-0EA2-C62C-B50DBFD2C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99D-E8CD-EA11-6AB8-654A26965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9A463-E85E-AB94-84D1-029ED929C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D0817-EF8B-998F-5000-25CBB815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AA80-15B5-02FF-212B-CFAD8829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364F5-A6C2-CFD1-AD86-1E4AA072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88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F4F5-2681-1730-A40C-B53E2402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6CD36-1DEE-70D9-C35E-70B573F4D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75FB2-9292-35F4-D517-26EFF5D69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F701-CD67-9C88-08AD-8A3F3FD78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9694C-DC5E-73CC-8C0C-EB051F3F2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A68CC-293C-3F98-26E3-0DE4D32A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C245E-8498-9D72-8F30-6F16079A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81E07-4252-2ECF-AB5D-B30CB78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5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7B5D-4051-76CE-CF9A-D9CC0682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C9480-1025-D7C1-A3DB-45A922A7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CFE9D-6E83-86E6-F472-38CAC43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DE895-9B15-0302-4F42-4F1F37E1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7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7E7C7-08EE-BF6A-8227-73A1301A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9DDCD-F9B1-25FA-16AA-6BFEEC91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E3705-3763-DBAB-BEB8-489CD6CD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70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F8A6-22A2-8EA8-344B-16E0D1C6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2833-D2A8-CA60-3926-D81F7642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BDBC4-C343-2450-37E4-B49FBA3A9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48E3-C527-4A5E-5C41-D4E1984C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5A715-1CD8-20EC-D6B8-6F39E973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09A33-C942-F0A8-BF6F-FEFDFA28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18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0182-7F90-99B9-8130-50597907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A25E65-0472-3940-D396-DCC4CF103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C972D-D3DB-0D71-9089-E2A18CB78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CCF16-1D14-8ACE-2694-A046B3F2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F197C-2EB2-4C4E-818A-8E5C18F3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35EE-2F8E-0F96-0F39-57477210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71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CAB7"/>
            </a:gs>
            <a:gs pos="74000">
              <a:schemeClr val="accent2">
                <a:lumMod val="40000"/>
                <a:lumOff val="60000"/>
              </a:schemeClr>
            </a:gs>
            <a:gs pos="83000">
              <a:schemeClr val="accent2">
                <a:lumMod val="40000"/>
                <a:lumOff val="60000"/>
              </a:schemeClr>
            </a:gs>
            <a:gs pos="20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5423B-53CA-14E2-F2E4-70AAD59B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CA7BB-78AA-0AE8-1FE5-DC717F5E2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3FD76-EC27-C312-1FD8-B847E0AA4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489FF-9321-4EED-BE6F-F9190E84D0E8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3CDD-09A8-FB45-9103-873433A7A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6B05-77F0-617F-5BCF-7AA05D987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03472-F7B0-4392-A2B5-E1D4FEDA7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2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14C1-3D55-F878-1C8B-A63FBC72C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880" y="132080"/>
            <a:ext cx="8962571" cy="2621406"/>
          </a:xfr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pPr marL="59690">
              <a:lnSpc>
                <a:spcPct val="100000"/>
              </a:lnSpc>
              <a:spcBef>
                <a:spcPts val="100"/>
              </a:spcBef>
            </a:pPr>
            <a:br>
              <a:rPr lang="en-US" spc="-120" dirty="0"/>
            </a:br>
            <a:br>
              <a:rPr lang="en-US" spc="-120" dirty="0"/>
            </a:br>
            <a:br>
              <a:rPr lang="en-US" spc="-120" dirty="0"/>
            </a:br>
            <a:r>
              <a:rPr lang="en-US" b="1" spc="-120" dirty="0"/>
              <a:t>CAPSTONE</a:t>
            </a:r>
            <a:r>
              <a:rPr lang="en-US" b="1" spc="-260" dirty="0"/>
              <a:t> </a:t>
            </a:r>
            <a:r>
              <a:rPr lang="en-US" b="1" spc="-105" dirty="0"/>
              <a:t>PROJECT</a:t>
            </a:r>
            <a:br>
              <a:rPr lang="en-US" dirty="0"/>
            </a:br>
            <a:r>
              <a:rPr lang="en-US" sz="4900" b="1" dirty="0"/>
              <a:t>Seoul </a:t>
            </a:r>
            <a:r>
              <a:rPr lang="en-US" sz="4900" b="1" spc="-95" dirty="0"/>
              <a:t>Bike </a:t>
            </a:r>
            <a:r>
              <a:rPr lang="en-US" sz="4900" b="1" spc="-140" dirty="0"/>
              <a:t>Sharing </a:t>
            </a:r>
            <a:r>
              <a:rPr lang="en-US" sz="4900" b="1" spc="-75" dirty="0"/>
              <a:t>Demand</a:t>
            </a:r>
            <a:r>
              <a:rPr lang="en-US" sz="4900" b="1" spc="-470" dirty="0"/>
              <a:t> </a:t>
            </a:r>
            <a:r>
              <a:rPr lang="en-US" sz="4900" b="1" spc="-100" dirty="0"/>
              <a:t>Prediction</a:t>
            </a:r>
            <a:br>
              <a:rPr lang="en-US" spc="-100" dirty="0"/>
            </a:br>
            <a:r>
              <a:rPr lang="en-US" sz="4900" b="1" spc="-100" dirty="0"/>
              <a:t>Team: Data Titans</a:t>
            </a:r>
            <a:endParaRPr lang="en-IN" sz="49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46EEA-AE52-1133-F947-D0C897BD9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1085" y="4362586"/>
            <a:ext cx="9144000" cy="1655762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IN" sz="2400" b="1" u="heavy" spc="-45" dirty="0">
              <a:solidFill>
                <a:srgbClr val="0B044F"/>
              </a:solidFill>
              <a:uFill>
                <a:solidFill>
                  <a:srgbClr val="0B044F"/>
                </a:solidFill>
              </a:uFill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IN" sz="2900" b="1" u="heavy" spc="-45" dirty="0">
              <a:solidFill>
                <a:schemeClr val="bg1">
                  <a:lumMod val="85000"/>
                </a:schemeClr>
              </a:solidFill>
              <a:uFill>
                <a:solidFill>
                  <a:srgbClr val="0B044F"/>
                </a:solidFill>
              </a:uFill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z="2900" b="1" u="heavy" spc="-45" dirty="0">
                <a:uFill>
                  <a:solidFill>
                    <a:srgbClr val="0B044F"/>
                  </a:solidFill>
                </a:uFill>
                <a:latin typeface="Verdana"/>
                <a:cs typeface="Verdana"/>
              </a:rPr>
              <a:t>TEAM</a:t>
            </a:r>
            <a:r>
              <a:rPr lang="en-IN" sz="2900" b="1" u="heavy" spc="-140" dirty="0">
                <a:uFill>
                  <a:solidFill>
                    <a:srgbClr val="0B044F"/>
                  </a:solidFill>
                </a:uFill>
                <a:latin typeface="Verdana"/>
                <a:cs typeface="Verdana"/>
              </a:rPr>
              <a:t> </a:t>
            </a:r>
            <a:r>
              <a:rPr lang="en-IN" sz="2900" b="1" u="heavy" spc="-40" dirty="0">
                <a:uFill>
                  <a:solidFill>
                    <a:srgbClr val="0B044F"/>
                  </a:solidFill>
                </a:uFill>
                <a:latin typeface="Verdana"/>
                <a:cs typeface="Verdana"/>
              </a:rPr>
              <a:t>MEMBERS</a:t>
            </a:r>
            <a:endParaRPr lang="en-IN" sz="2900" b="1" dirty="0">
              <a:latin typeface="Verdana"/>
              <a:cs typeface="Verdana"/>
            </a:endParaRPr>
          </a:p>
          <a:p>
            <a:pPr marL="12700" marR="5080" algn="ctr">
              <a:lnSpc>
                <a:spcPct val="100000"/>
              </a:lnSpc>
            </a:pPr>
            <a:r>
              <a:rPr lang="en-IN" sz="2900" b="1" spc="-135" dirty="0">
                <a:latin typeface="Verdana"/>
                <a:cs typeface="Verdana"/>
              </a:rPr>
              <a:t>SOUMYA RANJAN RATH</a:t>
            </a:r>
          </a:p>
          <a:p>
            <a:pPr marL="12700" marR="5080" algn="ctr">
              <a:lnSpc>
                <a:spcPct val="100000"/>
              </a:lnSpc>
            </a:pPr>
            <a:r>
              <a:rPr lang="en-IN" sz="2900" b="1" spc="-135" dirty="0">
                <a:latin typeface="Verdana"/>
                <a:cs typeface="Verdana"/>
              </a:rPr>
              <a:t>ABHISEKH PATR0</a:t>
            </a:r>
          </a:p>
          <a:p>
            <a:pPr marL="12700" marR="5080" algn="ctr">
              <a:lnSpc>
                <a:spcPct val="100000"/>
              </a:lnSpc>
            </a:pPr>
            <a:r>
              <a:rPr lang="en-IN" sz="2900" b="1" spc="-135" dirty="0">
                <a:latin typeface="Verdana"/>
                <a:cs typeface="Verdana"/>
              </a:rPr>
              <a:t>SHAILEE SWASTIK</a:t>
            </a:r>
          </a:p>
          <a:p>
            <a:pPr marL="12700" marR="5080" algn="ctr">
              <a:lnSpc>
                <a:spcPct val="100000"/>
              </a:lnSpc>
            </a:pPr>
            <a:endParaRPr lang="en-IN" sz="2400" dirty="0">
              <a:latin typeface="Verdana"/>
              <a:cs typeface="Verdan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104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CAB7"/>
            </a:gs>
            <a:gs pos="74000">
              <a:schemeClr val="accent2">
                <a:lumMod val="40000"/>
                <a:lumOff val="60000"/>
              </a:schemeClr>
            </a:gs>
            <a:gs pos="83000">
              <a:schemeClr val="accent2">
                <a:lumMod val="40000"/>
                <a:lumOff val="60000"/>
              </a:schemeClr>
            </a:gs>
            <a:gs pos="2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E7E2-39D2-89DD-0F17-421775CE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193583"/>
            <a:ext cx="10153650" cy="835025"/>
          </a:xfrm>
        </p:spPr>
        <p:txBody>
          <a:bodyPr>
            <a:normAutofit/>
          </a:bodyPr>
          <a:lstStyle/>
          <a:p>
            <a:r>
              <a:rPr lang="en-IN" sz="3600" b="1" u="sng" spc="-229" dirty="0">
                <a:solidFill>
                  <a:srgbClr val="C00000"/>
                </a:solidFill>
                <a:latin typeface="+mn-lt"/>
              </a:rPr>
              <a:t>ANALYSIS </a:t>
            </a:r>
            <a:r>
              <a:rPr lang="en-IN" sz="3600" b="1" u="sng" spc="-30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IN" sz="3600" b="1" u="sng" spc="-80" dirty="0">
                <a:solidFill>
                  <a:srgbClr val="C00000"/>
                </a:solidFill>
                <a:latin typeface="+mn-lt"/>
              </a:rPr>
              <a:t>MONTH</a:t>
            </a:r>
            <a:r>
              <a:rPr lang="en-IN" sz="3600" b="1" u="sng" spc="-33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145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E2DD-BD00-0A94-C280-1D6F28840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4819650"/>
            <a:ext cx="11934825" cy="1304925"/>
          </a:xfrm>
        </p:spPr>
        <p:txBody>
          <a:bodyPr>
            <a:normAutofit/>
          </a:bodyPr>
          <a:lstStyle/>
          <a:p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From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900" b="1" spc="-70" dirty="0">
                <a:solidFill>
                  <a:srgbClr val="0B044F"/>
                </a:solidFill>
                <a:latin typeface="Verdana"/>
                <a:cs typeface="Verdana"/>
              </a:rPr>
              <a:t>above </a:t>
            </a:r>
            <a:r>
              <a:rPr lang="en-US" sz="1900" b="1" spc="-75" dirty="0">
                <a:solidFill>
                  <a:srgbClr val="0B044F"/>
                </a:solidFill>
                <a:latin typeface="Verdana"/>
                <a:cs typeface="Verdana"/>
              </a:rPr>
              <a:t>bar </a:t>
            </a:r>
            <a:r>
              <a:rPr lang="en-US" sz="1900" b="1" spc="-45" dirty="0">
                <a:solidFill>
                  <a:srgbClr val="0B044F"/>
                </a:solidFill>
                <a:latin typeface="Verdana"/>
                <a:cs typeface="Verdana"/>
              </a:rPr>
              <a:t>plot </a:t>
            </a:r>
            <a:r>
              <a:rPr lang="en-US" sz="1900" b="1" spc="-75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can </a:t>
            </a:r>
            <a:r>
              <a:rPr lang="en-US" sz="1900" b="1" spc="-70" dirty="0">
                <a:solidFill>
                  <a:srgbClr val="0B044F"/>
                </a:solidFill>
                <a:latin typeface="Verdana"/>
                <a:cs typeface="Verdana"/>
              </a:rPr>
              <a:t>clearly </a:t>
            </a:r>
            <a:r>
              <a:rPr lang="en-US" sz="1900" b="1" spc="-100" dirty="0">
                <a:solidFill>
                  <a:srgbClr val="0B044F"/>
                </a:solidFill>
                <a:latin typeface="Verdana"/>
                <a:cs typeface="Verdana"/>
              </a:rPr>
              <a:t>say </a:t>
            </a:r>
            <a:r>
              <a:rPr lang="en-US" sz="1900" b="1" spc="-50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lang="en-US" sz="1900" b="1" spc="-30" dirty="0">
                <a:solidFill>
                  <a:srgbClr val="0B044F"/>
                </a:solidFill>
                <a:latin typeface="Verdana"/>
                <a:cs typeface="Verdana"/>
              </a:rPr>
              <a:t>from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900" b="1" spc="-35" dirty="0">
                <a:solidFill>
                  <a:srgbClr val="0B044F"/>
                </a:solidFill>
                <a:latin typeface="Verdana"/>
                <a:cs typeface="Verdana"/>
              </a:rPr>
              <a:t>month </a:t>
            </a:r>
            <a:r>
              <a:rPr lang="en-US" sz="1900" b="1" spc="-190" dirty="0">
                <a:solidFill>
                  <a:srgbClr val="0B044F"/>
                </a:solidFill>
                <a:latin typeface="Verdana"/>
                <a:cs typeface="Verdana"/>
              </a:rPr>
              <a:t>5 </a:t>
            </a:r>
            <a:r>
              <a:rPr lang="en-US" sz="1900" b="1" spc="-6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1900" b="1" spc="-285" dirty="0">
                <a:solidFill>
                  <a:srgbClr val="0B044F"/>
                </a:solidFill>
                <a:latin typeface="Verdana"/>
                <a:cs typeface="Verdana"/>
              </a:rPr>
              <a:t>10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the  </a:t>
            </a:r>
            <a:r>
              <a:rPr lang="en-US" sz="1900" b="1" spc="-35" dirty="0">
                <a:solidFill>
                  <a:srgbClr val="0B044F"/>
                </a:solidFill>
                <a:latin typeface="Verdana"/>
                <a:cs typeface="Verdana"/>
              </a:rPr>
              <a:t>demand</a:t>
            </a:r>
            <a:r>
              <a:rPr lang="en-US" sz="19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6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5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8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19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35" dirty="0">
                <a:solidFill>
                  <a:srgbClr val="0B044F"/>
                </a:solidFill>
                <a:latin typeface="Verdana"/>
                <a:cs typeface="Verdana"/>
              </a:rPr>
              <a:t>high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95" dirty="0">
                <a:solidFill>
                  <a:srgbClr val="0B044F"/>
                </a:solidFill>
                <a:latin typeface="Verdana"/>
                <a:cs typeface="Verdana"/>
              </a:rPr>
              <a:t>as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compare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6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other</a:t>
            </a:r>
            <a:r>
              <a:rPr lang="en-US" sz="19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60" dirty="0" err="1">
                <a:solidFill>
                  <a:srgbClr val="0B044F"/>
                </a:solidFill>
                <a:latin typeface="Verdana"/>
                <a:cs typeface="Verdana"/>
              </a:rPr>
              <a:t>months.These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45" dirty="0">
                <a:solidFill>
                  <a:srgbClr val="0B044F"/>
                </a:solidFill>
                <a:latin typeface="Verdana"/>
                <a:cs typeface="Verdana"/>
              </a:rPr>
              <a:t>months comes </a:t>
            </a:r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inside </a:t>
            </a:r>
            <a:r>
              <a:rPr lang="en-US" sz="19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900" b="1" spc="-55" dirty="0">
                <a:solidFill>
                  <a:srgbClr val="0B044F"/>
                </a:solidFill>
                <a:latin typeface="Verdana"/>
                <a:cs typeface="Verdana"/>
              </a:rPr>
              <a:t>summer</a:t>
            </a:r>
            <a:r>
              <a:rPr lang="en-US" sz="1900" b="1" spc="-2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900" b="1" spc="-90" dirty="0">
                <a:solidFill>
                  <a:srgbClr val="0B044F"/>
                </a:solidFill>
                <a:latin typeface="Verdana"/>
                <a:cs typeface="Verdana"/>
              </a:rPr>
              <a:t>season.</a:t>
            </a:r>
            <a:endParaRPr lang="en-US" sz="19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E1345EA-832B-F53A-DECC-15648A85DBF6}"/>
              </a:ext>
            </a:extLst>
          </p:cNvPr>
          <p:cNvSpPr/>
          <p:nvPr/>
        </p:nvSpPr>
        <p:spPr>
          <a:xfrm>
            <a:off x="236632" y="1428520"/>
            <a:ext cx="8292908" cy="2991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41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B037-060A-DBDA-7EFC-0908C11C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32285"/>
            <a:ext cx="10515600" cy="1085315"/>
          </a:xfrm>
        </p:spPr>
        <p:txBody>
          <a:bodyPr>
            <a:normAutofit/>
          </a:bodyPr>
          <a:lstStyle/>
          <a:p>
            <a:r>
              <a:rPr lang="en-US" sz="3600" b="1" u="sng" spc="-185" dirty="0">
                <a:solidFill>
                  <a:srgbClr val="C00000"/>
                </a:solidFill>
                <a:latin typeface="+mn-lt"/>
              </a:rPr>
              <a:t>ANALYSIS </a:t>
            </a:r>
            <a:r>
              <a:rPr lang="en-US" sz="3600" b="1" u="sng" spc="-25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US" sz="3600" b="1" u="sng" spc="-90" dirty="0">
                <a:solidFill>
                  <a:srgbClr val="C00000"/>
                </a:solidFill>
                <a:latin typeface="+mn-lt"/>
              </a:rPr>
              <a:t>WEEKDAYS_WEEKEND</a:t>
            </a:r>
            <a:r>
              <a:rPr lang="en-US" sz="3600" b="1" u="sng" spc="-22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120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DE8C6-24BD-7626-FA2B-4434EB35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4638675"/>
            <a:ext cx="10944225" cy="1538288"/>
          </a:xfrm>
        </p:spPr>
        <p:txBody>
          <a:bodyPr>
            <a:normAutofit fontScale="55000" lnSpcReduction="20000"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point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bar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can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say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weekdays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which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represent</a:t>
            </a:r>
            <a:r>
              <a:rPr lang="en-US" sz="28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in 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blue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 err="1">
                <a:solidFill>
                  <a:srgbClr val="0B044F"/>
                </a:solidFill>
                <a:latin typeface="Verdana"/>
                <a:cs typeface="Verdana"/>
              </a:rPr>
              <a:t>colour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show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demand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higher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because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ofﬁce.</a:t>
            </a:r>
            <a:endParaRPr lang="en-US" sz="2800" dirty="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Peak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Time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130" dirty="0">
                <a:solidFill>
                  <a:srgbClr val="0B044F"/>
                </a:solidFill>
                <a:latin typeface="Verdana"/>
                <a:cs typeface="Verdana"/>
              </a:rPr>
              <a:t>7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am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9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am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2800" b="1" spc="-165" dirty="0">
                <a:solidFill>
                  <a:srgbClr val="0B044F"/>
                </a:solidFill>
                <a:latin typeface="Verdana"/>
                <a:cs typeface="Verdana"/>
              </a:rPr>
              <a:t>5 </a:t>
            </a:r>
            <a:r>
              <a:rPr lang="en-US" sz="2800" b="1" spc="-15" dirty="0">
                <a:solidFill>
                  <a:srgbClr val="0B044F"/>
                </a:solidFill>
                <a:latin typeface="Verdana"/>
                <a:cs typeface="Verdana"/>
              </a:rPr>
              <a:t>pm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2800" b="1" spc="-130" dirty="0">
                <a:solidFill>
                  <a:srgbClr val="0B044F"/>
                </a:solidFill>
                <a:latin typeface="Verdana"/>
                <a:cs typeface="Verdana"/>
              </a:rPr>
              <a:t>7</a:t>
            </a:r>
            <a:r>
              <a:rPr lang="en-US" sz="2800" b="1" spc="-2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5" dirty="0">
                <a:solidFill>
                  <a:srgbClr val="0B044F"/>
                </a:solidFill>
                <a:latin typeface="Verdana"/>
                <a:cs typeface="Verdana"/>
              </a:rPr>
              <a:t>pm</a:t>
            </a:r>
            <a:endParaRPr lang="en-US" sz="2800" dirty="0">
              <a:latin typeface="Verdana"/>
              <a:cs typeface="Verdana"/>
            </a:endParaRPr>
          </a:p>
          <a:p>
            <a:pPr marL="348615" marR="27305" indent="-336550">
              <a:lnSpc>
                <a:spcPct val="114999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orange color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represent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weekend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days,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it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show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demand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 rented 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bikes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very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low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especially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morning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hour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but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when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evening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start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4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5" dirty="0">
                <a:solidFill>
                  <a:srgbClr val="0B044F"/>
                </a:solidFill>
                <a:latin typeface="Verdana"/>
                <a:cs typeface="Verdana"/>
              </a:rPr>
              <a:t>pm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 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8 </a:t>
            </a:r>
            <a:r>
              <a:rPr lang="en-US" sz="2800" b="1" spc="-15" dirty="0">
                <a:solidFill>
                  <a:srgbClr val="0B044F"/>
                </a:solidFill>
                <a:latin typeface="Verdana"/>
                <a:cs typeface="Verdana"/>
              </a:rPr>
              <a:t>pm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demand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slightly</a:t>
            </a:r>
            <a:r>
              <a:rPr lang="en-US" sz="2800" b="1" spc="-2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increases.</a:t>
            </a:r>
            <a:endParaRPr lang="en-US" sz="28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2198CDE-6AD8-5BA1-B998-3885C34188D9}"/>
              </a:ext>
            </a:extLst>
          </p:cNvPr>
          <p:cNvSpPr/>
          <p:nvPr/>
        </p:nvSpPr>
        <p:spPr>
          <a:xfrm>
            <a:off x="257175" y="1534160"/>
            <a:ext cx="11325225" cy="279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25BA-3778-9A2C-F2C2-B5C861E8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13144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u="sng" spc="-185" dirty="0">
                <a:solidFill>
                  <a:srgbClr val="C00000"/>
                </a:solidFill>
                <a:latin typeface="+mn-lt"/>
              </a:rPr>
              <a:t>ANALYSIS </a:t>
            </a:r>
            <a:r>
              <a:rPr lang="en-IN" sz="3600" b="1" u="sng" spc="-25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IN" sz="3600" b="1" u="sng" spc="-65" dirty="0">
                <a:solidFill>
                  <a:srgbClr val="C00000"/>
                </a:solidFill>
                <a:latin typeface="+mn-lt"/>
              </a:rPr>
              <a:t>HOUR</a:t>
            </a:r>
            <a:r>
              <a:rPr lang="en-IN" sz="3600" b="1" u="sng" spc="-25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120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9CF1-C7CF-BC0F-6E9C-D6A98DE7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4391025"/>
            <a:ext cx="11753850" cy="1325563"/>
          </a:xfrm>
        </p:spPr>
        <p:txBody>
          <a:bodyPr>
            <a:normAutofit/>
          </a:bodyPr>
          <a:lstStyle/>
          <a:p>
            <a:pPr marL="440690" marR="28575" indent="-428625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700" b="1" spc="-195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7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700" b="1" spc="-70" dirty="0">
                <a:solidFill>
                  <a:srgbClr val="0B044F"/>
                </a:solidFill>
                <a:latin typeface="Verdana"/>
                <a:cs typeface="Verdana"/>
              </a:rPr>
              <a:t>above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plot which </a:t>
            </a:r>
            <a:r>
              <a:rPr lang="en-US" sz="1700" b="1" spc="-80" dirty="0">
                <a:solidFill>
                  <a:srgbClr val="0B044F"/>
                </a:solidFill>
                <a:latin typeface="Verdana"/>
                <a:cs typeface="Verdana"/>
              </a:rPr>
              <a:t>shows </a:t>
            </a:r>
            <a:r>
              <a:rPr lang="en-US" sz="17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700" b="1" spc="-65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lang="en-US" sz="1700" b="1" spc="-55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lang="en-US" sz="1700" b="1" spc="-50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according </a:t>
            </a:r>
            <a:r>
              <a:rPr lang="en-US" sz="17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700" b="1" spc="-70" dirty="0">
                <a:solidFill>
                  <a:srgbClr val="0B044F"/>
                </a:solidFill>
                <a:latin typeface="Verdana"/>
                <a:cs typeface="Verdana"/>
              </a:rPr>
              <a:t>hours</a:t>
            </a:r>
            <a:r>
              <a:rPr lang="en-US" sz="1700" b="1" spc="-409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and  </a:t>
            </a:r>
            <a:r>
              <a:rPr lang="en-US" sz="17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700" b="1" spc="-55" dirty="0">
                <a:solidFill>
                  <a:srgbClr val="0B044F"/>
                </a:solidFill>
                <a:latin typeface="Verdana"/>
                <a:cs typeface="Verdana"/>
              </a:rPr>
              <a:t>data </a:t>
            </a:r>
            <a:r>
              <a:rPr lang="en-US" sz="1700" b="1" spc="-90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1700" b="1" spc="-30" dirty="0">
                <a:solidFill>
                  <a:srgbClr val="0B044F"/>
                </a:solidFill>
                <a:latin typeface="Verdana"/>
                <a:cs typeface="Verdana"/>
              </a:rPr>
              <a:t>from </a:t>
            </a:r>
            <a:r>
              <a:rPr lang="en-US" sz="1700" b="1" spc="-75" dirty="0">
                <a:solidFill>
                  <a:srgbClr val="0B044F"/>
                </a:solidFill>
                <a:latin typeface="Verdana"/>
                <a:cs typeface="Verdana"/>
              </a:rPr>
              <a:t>all </a:t>
            </a:r>
            <a:r>
              <a:rPr lang="en-US" sz="1700" b="1" spc="-90" dirty="0">
                <a:solidFill>
                  <a:srgbClr val="0B044F"/>
                </a:solidFill>
                <a:latin typeface="Verdana"/>
                <a:cs typeface="Verdana"/>
              </a:rPr>
              <a:t>over </a:t>
            </a:r>
            <a:r>
              <a:rPr lang="en-US" sz="17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700" b="1" spc="-2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700" b="1" spc="-110" dirty="0">
                <a:solidFill>
                  <a:srgbClr val="0B044F"/>
                </a:solidFill>
                <a:latin typeface="Verdana"/>
                <a:cs typeface="Verdana"/>
              </a:rPr>
              <a:t>year.</a:t>
            </a:r>
            <a:endParaRPr lang="en-US" sz="1700" dirty="0">
              <a:latin typeface="Verdana"/>
              <a:cs typeface="Verdana"/>
            </a:endParaRPr>
          </a:p>
          <a:p>
            <a:pPr marL="440690" marR="5080" indent="-428625">
              <a:lnSpc>
                <a:spcPct val="114999"/>
              </a:lnSpc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700" b="1" spc="-65" dirty="0">
                <a:solidFill>
                  <a:srgbClr val="0B044F"/>
                </a:solidFill>
                <a:latin typeface="Verdana"/>
                <a:cs typeface="Verdana"/>
              </a:rPr>
              <a:t>generally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people </a:t>
            </a:r>
            <a:r>
              <a:rPr lang="en-US" sz="1700" b="1" spc="-65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rented bikes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during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their </a:t>
            </a:r>
            <a:r>
              <a:rPr lang="en-US" sz="1700" b="1" spc="-55" dirty="0">
                <a:solidFill>
                  <a:srgbClr val="0B044F"/>
                </a:solidFill>
                <a:latin typeface="Verdana"/>
                <a:cs typeface="Verdana"/>
              </a:rPr>
              <a:t>working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hour </a:t>
            </a:r>
            <a:r>
              <a:rPr lang="en-US" sz="1700" b="1" spc="-3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1700" b="1" spc="-3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700" b="1" spc="-105" dirty="0">
                <a:solidFill>
                  <a:srgbClr val="0B044F"/>
                </a:solidFill>
                <a:latin typeface="Verdana"/>
                <a:cs typeface="Verdana"/>
              </a:rPr>
              <a:t>7am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1700" b="1" spc="-75" dirty="0">
                <a:solidFill>
                  <a:srgbClr val="0B044F"/>
                </a:solidFill>
                <a:latin typeface="Verdana"/>
                <a:cs typeface="Verdana"/>
              </a:rPr>
              <a:t>9am  </a:t>
            </a:r>
            <a:r>
              <a:rPr lang="en-US" sz="1700" b="1" spc="-45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1700" b="1" spc="-75" dirty="0">
                <a:solidFill>
                  <a:srgbClr val="0B044F"/>
                </a:solidFill>
                <a:latin typeface="Verdana"/>
                <a:cs typeface="Verdana"/>
              </a:rPr>
              <a:t>5pm </a:t>
            </a:r>
            <a:r>
              <a:rPr lang="en-US" sz="1700" b="1" spc="-6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1700" b="1" spc="-17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700" b="1" spc="-95" dirty="0">
                <a:solidFill>
                  <a:srgbClr val="0B044F"/>
                </a:solidFill>
                <a:latin typeface="Verdana"/>
                <a:cs typeface="Verdana"/>
              </a:rPr>
              <a:t>7pm.</a:t>
            </a:r>
            <a:endParaRPr lang="en-US" sz="17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C7189A6-20A8-7C99-D7D7-B8313BCA0329}"/>
              </a:ext>
            </a:extLst>
          </p:cNvPr>
          <p:cNvSpPr/>
          <p:nvPr/>
        </p:nvSpPr>
        <p:spPr>
          <a:xfrm>
            <a:off x="472440" y="1361440"/>
            <a:ext cx="11049000" cy="282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7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604" y="182135"/>
            <a:ext cx="9290473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247" dirty="0">
                <a:solidFill>
                  <a:srgbClr val="C00000"/>
                </a:solidFill>
                <a:latin typeface="+mn-lt"/>
              </a:rPr>
              <a:t>ANALYSIS </a:t>
            </a:r>
            <a:r>
              <a:rPr sz="3600" b="1" u="sng" spc="-33" dirty="0">
                <a:solidFill>
                  <a:srgbClr val="C00000"/>
                </a:solidFill>
                <a:latin typeface="+mn-lt"/>
              </a:rPr>
              <a:t>OF </a:t>
            </a:r>
            <a:r>
              <a:rPr sz="3600" b="1" u="sng" spc="-207" dirty="0">
                <a:solidFill>
                  <a:srgbClr val="C00000"/>
                </a:solidFill>
                <a:latin typeface="+mn-lt"/>
              </a:rPr>
              <a:t>FUNCTIONING </a:t>
            </a:r>
            <a:r>
              <a:rPr sz="3600" b="1" u="sng" spc="-140" dirty="0">
                <a:solidFill>
                  <a:srgbClr val="C00000"/>
                </a:solidFill>
                <a:latin typeface="+mn-lt"/>
              </a:rPr>
              <a:t>DAY</a:t>
            </a:r>
            <a:r>
              <a:rPr sz="3600" b="1" u="sng" spc="-267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60" dirty="0">
                <a:solidFill>
                  <a:srgbClr val="C00000"/>
                </a:solidFill>
                <a:latin typeface="+mn-lt"/>
              </a:rPr>
              <a:t>VARIABLE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199" y="753231"/>
            <a:ext cx="11785576" cy="4110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35466" y="4971523"/>
            <a:ext cx="11803380" cy="8809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87572" marR="6773" indent="-571486">
              <a:lnSpc>
                <a:spcPct val="114999"/>
              </a:lnSpc>
              <a:spcBef>
                <a:spcPts val="133"/>
              </a:spcBef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26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above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point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plot which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shows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 in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functioning</a:t>
            </a:r>
            <a:r>
              <a:rPr sz="1600" b="1" spc="-53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daya  or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not,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it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clearly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sz="1600" b="1" spc="-34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that,</a:t>
            </a:r>
            <a:endParaRPr sz="1600" dirty="0">
              <a:latin typeface="Verdana"/>
              <a:cs typeface="Verdana"/>
            </a:endParaRPr>
          </a:p>
          <a:p>
            <a:pPr marL="588419" indent="-571486">
              <a:spcBef>
                <a:spcPts val="380"/>
              </a:spcBef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Peoples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dont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rented bikes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no functioning</a:t>
            </a:r>
            <a:r>
              <a:rPr sz="1600" b="1" spc="-53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40" dirty="0">
                <a:solidFill>
                  <a:srgbClr val="0B044F"/>
                </a:solidFill>
                <a:latin typeface="Verdana"/>
                <a:cs typeface="Verdana"/>
              </a:rPr>
              <a:t>day.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077C-DA2B-DE7B-D4C1-31EC943B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5341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u="sng" spc="-185" dirty="0">
                <a:solidFill>
                  <a:srgbClr val="C00000"/>
                </a:solidFill>
                <a:latin typeface="+mn-lt"/>
              </a:rPr>
              <a:t>ANALYSIS</a:t>
            </a:r>
            <a:r>
              <a:rPr lang="en-IN" sz="3600" b="1" u="sng" spc="-13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25" dirty="0">
                <a:solidFill>
                  <a:srgbClr val="C00000"/>
                </a:solidFill>
                <a:latin typeface="+mn-lt"/>
              </a:rPr>
              <a:t>OF</a:t>
            </a:r>
            <a:r>
              <a:rPr lang="en-IN" sz="3600" b="1" u="sng" spc="-14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85" dirty="0">
                <a:solidFill>
                  <a:srgbClr val="C00000"/>
                </a:solidFill>
                <a:latin typeface="+mn-lt"/>
              </a:rPr>
              <a:t>SEASON </a:t>
            </a:r>
            <a:r>
              <a:rPr lang="en-IN" sz="3600" b="1" u="sng" spc="-120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E4D5-6F37-BDAC-792E-8CE2FA08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4419600"/>
            <a:ext cx="11801475" cy="2162174"/>
          </a:xfrm>
        </p:spPr>
        <p:txBody>
          <a:bodyPr>
            <a:norm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This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bar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distribution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season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wise</a:t>
            </a:r>
            <a:endParaRPr lang="en-US" sz="1800" dirty="0">
              <a:latin typeface="Verdana"/>
              <a:cs typeface="Verdana"/>
            </a:endParaRPr>
          </a:p>
          <a:p>
            <a:pPr marL="431165" marR="133350" indent="-419100">
              <a:lnSpc>
                <a:spcPct val="100000"/>
              </a:lnSpc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2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can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clearly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see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peoples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love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ride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summer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seasons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and  autumn</a:t>
            </a:r>
            <a:r>
              <a:rPr lang="en-US" sz="18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season</a:t>
            </a:r>
            <a:endParaRPr lang="en-US" sz="1800" dirty="0">
              <a:latin typeface="Verdana"/>
              <a:cs typeface="Verdana"/>
            </a:endParaRPr>
          </a:p>
          <a:p>
            <a:pPr marL="431800" indent="-419100">
              <a:lnSpc>
                <a:spcPct val="100000"/>
              </a:lnSpc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25" dirty="0">
                <a:solidFill>
                  <a:srgbClr val="0B044F"/>
                </a:solidFill>
                <a:latin typeface="Verdana"/>
                <a:cs typeface="Verdana"/>
              </a:rPr>
              <a:t>But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winter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season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people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don't take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any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due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because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snowfall</a:t>
            </a:r>
            <a:endParaRPr lang="en-US" sz="18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DB5550D-0BF2-17F4-0E1F-15FF5BC35D8C}"/>
              </a:ext>
            </a:extLst>
          </p:cNvPr>
          <p:cNvSpPr/>
          <p:nvPr/>
        </p:nvSpPr>
        <p:spPr>
          <a:xfrm>
            <a:off x="666750" y="1336733"/>
            <a:ext cx="9143981" cy="2662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55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F85-E81D-1B2D-F1AE-1510C81E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19228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u="sng" spc="-185" dirty="0">
                <a:solidFill>
                  <a:srgbClr val="C00000"/>
                </a:solidFill>
                <a:latin typeface="+mn-lt"/>
              </a:rPr>
              <a:t>ANALYSIS</a:t>
            </a:r>
            <a:r>
              <a:rPr lang="en-IN" sz="3600" b="1" u="sng" spc="-13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25" dirty="0">
                <a:solidFill>
                  <a:srgbClr val="C00000"/>
                </a:solidFill>
                <a:latin typeface="+mn-lt"/>
              </a:rPr>
              <a:t>OF</a:t>
            </a:r>
            <a:r>
              <a:rPr lang="en-IN" sz="3600" b="1" u="sng" spc="-14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85" dirty="0">
                <a:solidFill>
                  <a:srgbClr val="C00000"/>
                </a:solidFill>
                <a:latin typeface="+mn-lt"/>
              </a:rPr>
              <a:t>SEASON </a:t>
            </a:r>
            <a:r>
              <a:rPr lang="en-IN" sz="3600" b="1" u="sng" spc="-120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FBAD-FF5D-BEC1-B045-FA57024F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" y="4206875"/>
            <a:ext cx="10515600" cy="1919288"/>
          </a:xfrm>
        </p:spPr>
        <p:txBody>
          <a:bodyPr>
            <a:normAutofit/>
          </a:bodyPr>
          <a:lstStyle/>
          <a:p>
            <a:pPr marL="431165" marR="5080" indent="-419100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18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bar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point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which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use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four 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different 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seasons,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it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clearly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1800" b="1" spc="-2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that,</a:t>
            </a:r>
            <a:endParaRPr lang="en-US" sz="1800" dirty="0">
              <a:latin typeface="Verdana"/>
              <a:cs typeface="Verdana"/>
            </a:endParaRPr>
          </a:p>
          <a:p>
            <a:pPr marL="431165" marR="158750" indent="-419100">
              <a:lnSpc>
                <a:spcPct val="114999"/>
              </a:lnSpc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18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summer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season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 rented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high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peak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time</a:t>
            </a:r>
            <a:r>
              <a:rPr lang="en-US" sz="1800" b="1" spc="-3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7am-9am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and  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7pm-5pm.</a:t>
            </a:r>
            <a:endParaRPr lang="en-US" sz="1800" dirty="0">
              <a:latin typeface="Verdana"/>
              <a:cs typeface="Verdana"/>
            </a:endParaRPr>
          </a:p>
          <a:p>
            <a:pPr marL="431800" indent="-419100">
              <a:lnSpc>
                <a:spcPct val="100000"/>
              </a:lnSpc>
              <a:spcBef>
                <a:spcPts val="27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800" b="1" spc="-18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winter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season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use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 rented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is very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low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because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2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snowfall</a:t>
            </a:r>
            <a:endParaRPr lang="en-US" sz="1800" dirty="0">
              <a:latin typeface="Verdana"/>
              <a:cs typeface="Verdana"/>
            </a:endParaRPr>
          </a:p>
          <a:p>
            <a:endParaRPr lang="en-IN" sz="18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AB198E-8FC4-B413-E3C9-B7DA766A4694}"/>
              </a:ext>
            </a:extLst>
          </p:cNvPr>
          <p:cNvSpPr/>
          <p:nvPr/>
        </p:nvSpPr>
        <p:spPr>
          <a:xfrm>
            <a:off x="728344" y="1517848"/>
            <a:ext cx="8839181" cy="244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8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5559-52E1-E4CC-4AFE-453790DA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216374"/>
            <a:ext cx="10515600" cy="1092200"/>
          </a:xfrm>
        </p:spPr>
        <p:txBody>
          <a:bodyPr>
            <a:normAutofit/>
          </a:bodyPr>
          <a:lstStyle/>
          <a:p>
            <a:r>
              <a:rPr lang="en-IN" sz="3600" b="1" u="sng" spc="-185" dirty="0">
                <a:solidFill>
                  <a:srgbClr val="C00000"/>
                </a:solidFill>
                <a:latin typeface="+mn-lt"/>
              </a:rPr>
              <a:t>ANALYSIS </a:t>
            </a:r>
            <a:r>
              <a:rPr lang="en-IN" sz="3600" b="1" u="sng" spc="-25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IN" sz="3600" b="1" u="sng" spc="-145" dirty="0">
                <a:solidFill>
                  <a:srgbClr val="C00000"/>
                </a:solidFill>
                <a:latin typeface="+mn-lt"/>
              </a:rPr>
              <a:t>HOLIDAY</a:t>
            </a:r>
            <a:r>
              <a:rPr lang="en-IN" sz="3600" b="1" u="sng" spc="-23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120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36E7-794D-4B04-6E4E-D087E605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4333874"/>
            <a:ext cx="11458575" cy="2409825"/>
          </a:xfrm>
        </p:spPr>
        <p:txBody>
          <a:bodyPr>
            <a:normAutofit lnSpcReduction="10000"/>
          </a:bodyPr>
          <a:lstStyle/>
          <a:p>
            <a:pPr marL="431165" marR="5080" indent="-419100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2800" b="1" spc="-18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bar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point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which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use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a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holiday, 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it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clearly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2800" b="1" spc="-20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that,</a:t>
            </a:r>
            <a:endParaRPr lang="en-US" sz="2800" dirty="0">
              <a:latin typeface="Verdana"/>
              <a:cs typeface="Verdana"/>
            </a:endParaRPr>
          </a:p>
          <a:p>
            <a:pPr marL="431800" indent="-419100">
              <a:lnSpc>
                <a:spcPct val="100000"/>
              </a:lnSpc>
              <a:spcBef>
                <a:spcPts val="27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holiday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people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uses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2pm-8pm</a:t>
            </a:r>
            <a:endParaRPr lang="en-US" sz="28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1EC22DC-7D3E-1E7C-8675-BCFC86210112}"/>
              </a:ext>
            </a:extLst>
          </p:cNvPr>
          <p:cNvSpPr/>
          <p:nvPr/>
        </p:nvSpPr>
        <p:spPr>
          <a:xfrm>
            <a:off x="538478" y="1437006"/>
            <a:ext cx="8991601" cy="2579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35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5A7C-06F9-5C2E-74CE-A2A3B47E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63524"/>
            <a:ext cx="10515600" cy="835025"/>
          </a:xfrm>
        </p:spPr>
        <p:txBody>
          <a:bodyPr>
            <a:normAutofit/>
          </a:bodyPr>
          <a:lstStyle/>
          <a:p>
            <a:r>
              <a:rPr lang="en-US" sz="3600" b="1" u="sng" spc="-130" dirty="0">
                <a:solidFill>
                  <a:srgbClr val="C00000"/>
                </a:solidFill>
                <a:latin typeface="+mn-lt"/>
              </a:rPr>
              <a:t>NUMERICAL </a:t>
            </a:r>
            <a:r>
              <a:rPr lang="en-US" sz="3600" b="1" u="sng" spc="-125" dirty="0">
                <a:solidFill>
                  <a:srgbClr val="C00000"/>
                </a:solidFill>
                <a:latin typeface="+mn-lt"/>
              </a:rPr>
              <a:t>VS.RENTED </a:t>
            </a:r>
            <a:r>
              <a:rPr lang="en-US" sz="3600" b="1" u="sng" spc="-195" dirty="0">
                <a:solidFill>
                  <a:srgbClr val="C00000"/>
                </a:solidFill>
                <a:latin typeface="+mn-lt"/>
              </a:rPr>
              <a:t>BIKE</a:t>
            </a:r>
            <a:r>
              <a:rPr lang="en-US" sz="3600" b="1" u="sng" spc="-30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85" dirty="0">
                <a:solidFill>
                  <a:srgbClr val="C00000"/>
                </a:solidFill>
                <a:latin typeface="+mn-lt"/>
              </a:rPr>
              <a:t>COUNT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A6C2-680C-F261-6BFF-23D7667C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2925"/>
            <a:ext cx="10515600" cy="1824038"/>
          </a:xfrm>
        </p:spPr>
        <p:txBody>
          <a:bodyPr>
            <a:normAutofit fontScale="55000" lnSpcReduction="20000"/>
          </a:bodyPr>
          <a:lstStyle/>
          <a:p>
            <a:pPr marL="421640" marR="62865" indent="-409575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see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people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like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ride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bikes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when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pretty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hot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around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40" dirty="0">
                <a:solidFill>
                  <a:srgbClr val="0B044F"/>
                </a:solidFill>
                <a:latin typeface="Verdana"/>
                <a:cs typeface="Verdana"/>
              </a:rPr>
              <a:t>25°C 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average</a:t>
            </a:r>
            <a:endParaRPr lang="en-US" sz="2800" dirty="0">
              <a:latin typeface="Verdana"/>
              <a:cs typeface="Verdana"/>
            </a:endParaRPr>
          </a:p>
          <a:p>
            <a:pPr marL="421640" marR="5080" indent="-409575">
              <a:lnSpc>
                <a:spcPct val="114999"/>
              </a:lnSpc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From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above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"Dew point</a:t>
            </a:r>
            <a:r>
              <a:rPr lang="en-US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temperature'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almost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same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as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'temperature'</a:t>
            </a:r>
            <a:r>
              <a:rPr lang="en-US" sz="2800" b="1" spc="-2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there 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some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similarity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present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can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20" dirty="0">
                <a:solidFill>
                  <a:srgbClr val="0B044F"/>
                </a:solidFill>
                <a:latin typeface="Verdana"/>
                <a:cs typeface="Verdana"/>
              </a:rPr>
              <a:t>check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our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next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step</a:t>
            </a:r>
            <a:endParaRPr lang="en-US" sz="2800" dirty="0">
              <a:latin typeface="Verdana"/>
              <a:cs typeface="Verdana"/>
            </a:endParaRPr>
          </a:p>
          <a:p>
            <a:pPr marL="421640" marR="241935" indent="-409575">
              <a:lnSpc>
                <a:spcPct val="114999"/>
              </a:lnSpc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from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see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that,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amount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bikes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huge,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when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there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 is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solar 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radiation,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counter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rents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around</a:t>
            </a:r>
            <a:r>
              <a:rPr lang="en-US" sz="2800" b="1" spc="-27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50" dirty="0">
                <a:solidFill>
                  <a:srgbClr val="0B044F"/>
                </a:solidFill>
                <a:latin typeface="Verdana"/>
                <a:cs typeface="Verdana"/>
              </a:rPr>
              <a:t>1000</a:t>
            </a:r>
            <a:endParaRPr lang="en-US" sz="28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7CAD73F-4AC9-D17D-3317-EABE936D85F5}"/>
              </a:ext>
            </a:extLst>
          </p:cNvPr>
          <p:cNvSpPr/>
          <p:nvPr/>
        </p:nvSpPr>
        <p:spPr>
          <a:xfrm>
            <a:off x="352425" y="1491858"/>
            <a:ext cx="3289718" cy="2505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B44345F-41E2-ED68-C533-C761414ABD32}"/>
              </a:ext>
            </a:extLst>
          </p:cNvPr>
          <p:cNvSpPr/>
          <p:nvPr/>
        </p:nvSpPr>
        <p:spPr>
          <a:xfrm>
            <a:off x="3980279" y="1496617"/>
            <a:ext cx="4231441" cy="2500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00008F-9A42-19E6-87C1-AC047751A232}"/>
              </a:ext>
            </a:extLst>
          </p:cNvPr>
          <p:cNvSpPr/>
          <p:nvPr/>
        </p:nvSpPr>
        <p:spPr>
          <a:xfrm>
            <a:off x="8315325" y="1491858"/>
            <a:ext cx="3429002" cy="2271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15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5CE-AF5D-DB7B-6C7A-F48B28BB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71349"/>
            <a:ext cx="10515600" cy="663575"/>
          </a:xfrm>
        </p:spPr>
        <p:txBody>
          <a:bodyPr>
            <a:normAutofit/>
          </a:bodyPr>
          <a:lstStyle/>
          <a:p>
            <a:r>
              <a:rPr lang="en-US" sz="3600" b="1" u="sng" spc="-130" dirty="0">
                <a:solidFill>
                  <a:srgbClr val="C00000"/>
                </a:solidFill>
                <a:latin typeface="+mn-lt"/>
              </a:rPr>
              <a:t>NUMERICAL </a:t>
            </a:r>
            <a:r>
              <a:rPr lang="en-US" sz="3600" b="1" u="sng" spc="-125" dirty="0">
                <a:solidFill>
                  <a:srgbClr val="C00000"/>
                </a:solidFill>
                <a:latin typeface="+mn-lt"/>
              </a:rPr>
              <a:t>VS.RENTED </a:t>
            </a:r>
            <a:r>
              <a:rPr lang="en-US" sz="3600" b="1" u="sng" spc="-195" dirty="0">
                <a:solidFill>
                  <a:srgbClr val="C00000"/>
                </a:solidFill>
                <a:latin typeface="+mn-lt"/>
              </a:rPr>
              <a:t>BIKE</a:t>
            </a:r>
            <a:r>
              <a:rPr lang="en-US" sz="3600" b="1" u="sng" spc="-30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85" dirty="0">
                <a:solidFill>
                  <a:srgbClr val="C00000"/>
                </a:solidFill>
                <a:latin typeface="+mn-lt"/>
              </a:rPr>
              <a:t>COUNT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09B8-73D3-1474-9614-C9D8A473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4" y="3924300"/>
            <a:ext cx="11934825" cy="2916238"/>
          </a:xfrm>
        </p:spPr>
        <p:txBody>
          <a:bodyPr>
            <a:normAutofit/>
          </a:bodyPr>
          <a:lstStyle/>
          <a:p>
            <a:pPr marL="348615" marR="9271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1800" b="1" spc="-17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snowfall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plot,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on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100" dirty="0">
                <a:solidFill>
                  <a:srgbClr val="0B044F"/>
                </a:solidFill>
                <a:latin typeface="Verdana"/>
                <a:cs typeface="Verdana"/>
              </a:rPr>
              <a:t>y-axis,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amount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 rented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is very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low </a:t>
            </a:r>
            <a:r>
              <a:rPr lang="en-US" sz="1800" b="1" spc="-15" dirty="0">
                <a:solidFill>
                  <a:srgbClr val="0B044F"/>
                </a:solidFill>
                <a:latin typeface="Verdana"/>
                <a:cs typeface="Verdana"/>
              </a:rPr>
              <a:t>When</a:t>
            </a:r>
            <a:r>
              <a:rPr lang="en-US" sz="1800" b="1" spc="-34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we have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more 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than</a:t>
            </a:r>
            <a:r>
              <a:rPr lang="en-US" sz="1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4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" dirty="0">
                <a:solidFill>
                  <a:srgbClr val="0B044F"/>
                </a:solidFill>
                <a:latin typeface="Verdana"/>
                <a:cs typeface="Verdana"/>
              </a:rPr>
              <a:t>cm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snow,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rents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25" dirty="0">
                <a:solidFill>
                  <a:srgbClr val="0B044F"/>
                </a:solidFill>
                <a:latin typeface="Verdana"/>
                <a:cs typeface="Verdana"/>
              </a:rPr>
              <a:t>much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lower</a:t>
            </a:r>
            <a:endParaRPr lang="en-US" sz="1800" dirty="0">
              <a:latin typeface="Verdana"/>
              <a:cs typeface="Verdana"/>
            </a:endParaRPr>
          </a:p>
          <a:p>
            <a:pPr marL="348615" marR="643255" indent="-336550">
              <a:lnSpc>
                <a:spcPct val="114999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1800" b="1" spc="-17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rainfall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plot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if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it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rains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a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lot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0" dirty="0">
                <a:solidFill>
                  <a:srgbClr val="0B044F"/>
                </a:solidFill>
                <a:latin typeface="Verdana"/>
                <a:cs typeface="Verdana"/>
              </a:rPr>
              <a:t>demand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 err="1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rent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bikes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not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decreasing,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here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for 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example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even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if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have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110" dirty="0">
                <a:solidFill>
                  <a:srgbClr val="0B044F"/>
                </a:solidFill>
                <a:latin typeface="Verdana"/>
                <a:cs typeface="Verdana"/>
              </a:rPr>
              <a:t>20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15" dirty="0">
                <a:solidFill>
                  <a:srgbClr val="0B044F"/>
                </a:solidFill>
                <a:latin typeface="Verdana"/>
                <a:cs typeface="Verdana"/>
              </a:rPr>
              <a:t>mm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rain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there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a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25" dirty="0">
                <a:solidFill>
                  <a:srgbClr val="0B044F"/>
                </a:solidFill>
                <a:latin typeface="Verdana"/>
                <a:cs typeface="Verdana"/>
              </a:rPr>
              <a:t>big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peak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bikes</a:t>
            </a:r>
            <a:endParaRPr lang="en-US" sz="1800" dirty="0">
              <a:latin typeface="Verdana"/>
              <a:cs typeface="Verdana"/>
            </a:endParaRPr>
          </a:p>
          <a:p>
            <a:pPr marL="348615" marR="5080" indent="-336550">
              <a:lnSpc>
                <a:spcPct val="114999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1800" b="1" spc="-170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wind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speed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plot that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30" dirty="0">
                <a:solidFill>
                  <a:srgbClr val="0B044F"/>
                </a:solidFill>
                <a:latin typeface="Verdana"/>
                <a:cs typeface="Verdana"/>
              </a:rPr>
              <a:t>demand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 rented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75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uniformly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distribute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despite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wind 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speed </a:t>
            </a:r>
            <a:r>
              <a:rPr lang="en-US" sz="1800" b="1" spc="-30" dirty="0">
                <a:solidFill>
                  <a:srgbClr val="0B044F"/>
                </a:solidFill>
                <a:latin typeface="Verdana"/>
                <a:cs typeface="Verdana"/>
              </a:rPr>
              <a:t>but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when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speed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wind </a:t>
            </a:r>
            <a:r>
              <a:rPr lang="en-US" sz="1800" b="1" spc="-85" dirty="0">
                <a:solidFill>
                  <a:srgbClr val="0B044F"/>
                </a:solidFill>
                <a:latin typeface="Verdana"/>
                <a:cs typeface="Verdana"/>
              </a:rPr>
              <a:t>was </a:t>
            </a:r>
            <a:r>
              <a:rPr lang="en-US" sz="1800" b="1" spc="-130" dirty="0">
                <a:solidFill>
                  <a:srgbClr val="0B044F"/>
                </a:solidFill>
                <a:latin typeface="Verdana"/>
                <a:cs typeface="Verdana"/>
              </a:rPr>
              <a:t>7 </a:t>
            </a:r>
            <a:r>
              <a:rPr lang="en-US" sz="1800" b="1" spc="-204" dirty="0">
                <a:solidFill>
                  <a:srgbClr val="0B044F"/>
                </a:solidFill>
                <a:latin typeface="Verdana"/>
                <a:cs typeface="Verdana"/>
              </a:rPr>
              <a:t>m/s </a:t>
            </a:r>
            <a:r>
              <a:rPr lang="en-US" sz="1800" b="1" spc="-35" dirty="0">
                <a:solidFill>
                  <a:srgbClr val="0B044F"/>
                </a:solidFill>
                <a:latin typeface="Verdana"/>
                <a:cs typeface="Verdana"/>
              </a:rPr>
              <a:t>then the </a:t>
            </a:r>
            <a:r>
              <a:rPr lang="en-US" sz="1800" b="1" spc="-30" dirty="0">
                <a:solidFill>
                  <a:srgbClr val="0B044F"/>
                </a:solidFill>
                <a:latin typeface="Verdana"/>
                <a:cs typeface="Verdana"/>
              </a:rPr>
              <a:t>demand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also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increase </a:t>
            </a:r>
            <a:r>
              <a:rPr lang="en-US" sz="1800" b="1" spc="-40" dirty="0">
                <a:solidFill>
                  <a:srgbClr val="0B044F"/>
                </a:solidFill>
                <a:latin typeface="Verdana"/>
                <a:cs typeface="Verdana"/>
              </a:rPr>
              <a:t>that  </a:t>
            </a:r>
            <a:r>
              <a:rPr lang="en-US" sz="1800" b="1" spc="-65" dirty="0">
                <a:solidFill>
                  <a:srgbClr val="0B044F"/>
                </a:solidFill>
                <a:latin typeface="Verdana"/>
                <a:cs typeface="Verdana"/>
              </a:rPr>
              <a:t>clearly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means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peoples </a:t>
            </a:r>
            <a:r>
              <a:rPr lang="en-US" sz="1800" b="1" spc="-70" dirty="0">
                <a:solidFill>
                  <a:srgbClr val="0B044F"/>
                </a:solidFill>
                <a:latin typeface="Verdana"/>
                <a:cs typeface="Verdana"/>
              </a:rPr>
              <a:t>love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1800" b="1" spc="-55" dirty="0">
                <a:solidFill>
                  <a:srgbClr val="0B044F"/>
                </a:solidFill>
                <a:latin typeface="Verdana"/>
                <a:cs typeface="Verdana"/>
              </a:rPr>
              <a:t>ride bikes </a:t>
            </a:r>
            <a:r>
              <a:rPr lang="en-US" sz="1800" b="1" spc="-45" dirty="0">
                <a:solidFill>
                  <a:srgbClr val="0B044F"/>
                </a:solidFill>
                <a:latin typeface="Verdana"/>
                <a:cs typeface="Verdana"/>
              </a:rPr>
              <a:t>when </a:t>
            </a:r>
            <a:r>
              <a:rPr lang="en-US" sz="1800" b="1" spc="-60" dirty="0">
                <a:solidFill>
                  <a:srgbClr val="0B044F"/>
                </a:solidFill>
                <a:latin typeface="Verdana"/>
                <a:cs typeface="Verdana"/>
              </a:rPr>
              <a:t>its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little</a:t>
            </a:r>
            <a:r>
              <a:rPr lang="en-US" sz="1800" b="1" spc="-34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800" b="1" spc="-50" dirty="0">
                <a:solidFill>
                  <a:srgbClr val="0B044F"/>
                </a:solidFill>
                <a:latin typeface="Verdana"/>
                <a:cs typeface="Verdana"/>
              </a:rPr>
              <a:t>windy</a:t>
            </a:r>
            <a:endParaRPr lang="en-US" sz="1800" dirty="0">
              <a:latin typeface="Verdana"/>
              <a:cs typeface="Verdana"/>
            </a:endParaRPr>
          </a:p>
          <a:p>
            <a:endParaRPr lang="en-IN" sz="1800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8078F4C5-A58E-4B20-19E5-43D3527E9EE1}"/>
              </a:ext>
            </a:extLst>
          </p:cNvPr>
          <p:cNvGrpSpPr/>
          <p:nvPr/>
        </p:nvGrpSpPr>
        <p:grpSpPr>
          <a:xfrm>
            <a:off x="419100" y="1218043"/>
            <a:ext cx="11677649" cy="2340610"/>
            <a:chOff x="62974" y="646498"/>
            <a:chExt cx="9081135" cy="234061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7177849-F69D-8163-6104-9C3BBDD155FB}"/>
                </a:ext>
              </a:extLst>
            </p:cNvPr>
            <p:cNvSpPr/>
            <p:nvPr/>
          </p:nvSpPr>
          <p:spPr>
            <a:xfrm>
              <a:off x="62974" y="646498"/>
              <a:ext cx="3065118" cy="2340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41768C0-8864-9DB0-6E37-F98F12618A40}"/>
                </a:ext>
              </a:extLst>
            </p:cNvPr>
            <p:cNvSpPr/>
            <p:nvPr/>
          </p:nvSpPr>
          <p:spPr>
            <a:xfrm>
              <a:off x="3128093" y="700923"/>
              <a:ext cx="3137693" cy="22855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2D70BBF-2282-DA26-CB05-DE11DCF304B0}"/>
                </a:ext>
              </a:extLst>
            </p:cNvPr>
            <p:cNvSpPr/>
            <p:nvPr/>
          </p:nvSpPr>
          <p:spPr>
            <a:xfrm>
              <a:off x="6204837" y="646498"/>
              <a:ext cx="2939143" cy="20288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135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5D8C7"/>
            </a:gs>
            <a:gs pos="0">
              <a:srgbClr val="EFCAB7"/>
            </a:gs>
            <a:gs pos="74000">
              <a:schemeClr val="accent2">
                <a:lumMod val="40000"/>
                <a:lumOff val="60000"/>
              </a:schemeClr>
            </a:gs>
            <a:gs pos="83000">
              <a:schemeClr val="accent2">
                <a:lumMod val="40000"/>
                <a:lumOff val="60000"/>
              </a:schemeClr>
            </a:gs>
            <a:gs pos="20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FC8-95FA-4746-1205-59488322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28669"/>
            <a:ext cx="10515600" cy="806450"/>
          </a:xfrm>
        </p:spPr>
        <p:txBody>
          <a:bodyPr>
            <a:normAutofit/>
          </a:bodyPr>
          <a:lstStyle/>
          <a:p>
            <a:r>
              <a:rPr lang="en-US" sz="3600" b="1" u="sng" spc="-120" dirty="0">
                <a:solidFill>
                  <a:srgbClr val="C00000"/>
                </a:solidFill>
                <a:latin typeface="+mn-lt"/>
              </a:rPr>
              <a:t>REGRESSION </a:t>
            </a:r>
            <a:r>
              <a:rPr lang="en-US" sz="3600" b="1" u="sng" spc="-75" dirty="0">
                <a:solidFill>
                  <a:srgbClr val="C00000"/>
                </a:solidFill>
                <a:latin typeface="+mn-lt"/>
              </a:rPr>
              <a:t>PLOT </a:t>
            </a:r>
            <a:r>
              <a:rPr lang="en-US" sz="3600" b="1" u="sng" spc="-55" dirty="0">
                <a:solidFill>
                  <a:srgbClr val="C00000"/>
                </a:solidFill>
                <a:latin typeface="+mn-lt"/>
              </a:rPr>
              <a:t>FOR </a:t>
            </a:r>
            <a:r>
              <a:rPr lang="en-US" sz="3600" b="1" u="sng" spc="-90" dirty="0">
                <a:solidFill>
                  <a:srgbClr val="C00000"/>
                </a:solidFill>
                <a:latin typeface="+mn-lt"/>
              </a:rPr>
              <a:t>NUMERICAL</a:t>
            </a:r>
            <a:r>
              <a:rPr lang="en-US" sz="3600" b="1" u="sng" spc="-27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105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19FB2D-ED05-58FF-546E-37D220D8F361}"/>
              </a:ext>
            </a:extLst>
          </p:cNvPr>
          <p:cNvSpPr/>
          <p:nvPr/>
        </p:nvSpPr>
        <p:spPr>
          <a:xfrm>
            <a:off x="542149" y="1542649"/>
            <a:ext cx="4923937" cy="246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BDC59BC-7D30-C498-91B6-5BDDB5869139}"/>
              </a:ext>
            </a:extLst>
          </p:cNvPr>
          <p:cNvSpPr/>
          <p:nvPr/>
        </p:nvSpPr>
        <p:spPr>
          <a:xfrm>
            <a:off x="6096000" y="1542649"/>
            <a:ext cx="5029200" cy="237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1FC6152-42F0-4572-6BC7-D8B558B78ACC}"/>
              </a:ext>
            </a:extLst>
          </p:cNvPr>
          <p:cNvSpPr/>
          <p:nvPr/>
        </p:nvSpPr>
        <p:spPr>
          <a:xfrm>
            <a:off x="649649" y="4217979"/>
            <a:ext cx="4816437" cy="2274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D0B20B7-D914-474B-864B-813A61822D03}"/>
              </a:ext>
            </a:extLst>
          </p:cNvPr>
          <p:cNvSpPr/>
          <p:nvPr/>
        </p:nvSpPr>
        <p:spPr>
          <a:xfrm>
            <a:off x="6337864" y="4181947"/>
            <a:ext cx="4711135" cy="2266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45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4C23-6C62-5D62-2910-C06F2F7C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>
                <a:solidFill>
                  <a:srgbClr val="C00000"/>
                </a:solidFill>
                <a:latin typeface="+mn-lt"/>
              </a:rPr>
              <a:t>CONTENT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82E2BEF-6261-A93A-C5EC-F310555A99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754360" cy="2923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0" lvl="1" indent="-533400">
              <a:lnSpc>
                <a:spcPct val="100000"/>
              </a:lnSpc>
              <a:spcBef>
                <a:spcPts val="100"/>
              </a:spcBef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55" dirty="0">
                <a:solidFill>
                  <a:srgbClr val="0B044F"/>
                </a:solidFill>
                <a:latin typeface="Verdana"/>
                <a:cs typeface="Verdana"/>
              </a:rPr>
              <a:t>BUSINESS</a:t>
            </a:r>
            <a:r>
              <a:rPr sz="20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125" dirty="0">
                <a:solidFill>
                  <a:srgbClr val="0B044F"/>
                </a:solidFill>
                <a:latin typeface="Verdana"/>
                <a:cs typeface="Verdana"/>
              </a:rPr>
              <a:t>UNDERSTANDING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05" dirty="0">
                <a:solidFill>
                  <a:srgbClr val="0B044F"/>
                </a:solidFill>
                <a:latin typeface="Verdana"/>
                <a:cs typeface="Verdana"/>
              </a:rPr>
              <a:t>DATA</a:t>
            </a:r>
            <a:r>
              <a:rPr sz="20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75" dirty="0">
                <a:solidFill>
                  <a:srgbClr val="0B044F"/>
                </a:solidFill>
                <a:latin typeface="Verdana"/>
                <a:cs typeface="Verdana"/>
              </a:rPr>
              <a:t>SUMMARY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80" dirty="0">
                <a:solidFill>
                  <a:srgbClr val="0B044F"/>
                </a:solidFill>
                <a:latin typeface="Verdana"/>
                <a:cs typeface="Verdana"/>
              </a:rPr>
              <a:t>FEATURE</a:t>
            </a:r>
            <a:r>
              <a:rPr sz="20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185" dirty="0">
                <a:solidFill>
                  <a:srgbClr val="0B044F"/>
                </a:solidFill>
                <a:latin typeface="Verdana"/>
                <a:cs typeface="Verdana"/>
              </a:rPr>
              <a:t>ANALYSIS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00" dirty="0">
                <a:solidFill>
                  <a:srgbClr val="0B044F"/>
                </a:solidFill>
                <a:latin typeface="Verdana"/>
                <a:cs typeface="Verdana"/>
              </a:rPr>
              <a:t>EXPLORATORY </a:t>
            </a:r>
            <a:r>
              <a:rPr sz="2000" b="1" spc="-105" dirty="0">
                <a:solidFill>
                  <a:srgbClr val="0B044F"/>
                </a:solidFill>
                <a:latin typeface="Verdana"/>
                <a:cs typeface="Verdana"/>
              </a:rPr>
              <a:t>DATA</a:t>
            </a:r>
            <a:r>
              <a:rPr sz="2000" b="1" spc="-2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185" dirty="0">
                <a:solidFill>
                  <a:srgbClr val="0B044F"/>
                </a:solidFill>
                <a:latin typeface="Verdana"/>
                <a:cs typeface="Verdana"/>
              </a:rPr>
              <a:t>ANALYSIS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05" dirty="0">
                <a:solidFill>
                  <a:srgbClr val="0B044F"/>
                </a:solidFill>
                <a:latin typeface="Verdana"/>
                <a:cs typeface="Verdana"/>
              </a:rPr>
              <a:t>DATA</a:t>
            </a:r>
            <a:r>
              <a:rPr sz="20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110" dirty="0">
                <a:solidFill>
                  <a:srgbClr val="0B044F"/>
                </a:solidFill>
                <a:latin typeface="Verdana"/>
                <a:cs typeface="Verdana"/>
              </a:rPr>
              <a:t>PREPROCESSING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35" dirty="0">
                <a:solidFill>
                  <a:srgbClr val="0B044F"/>
                </a:solidFill>
                <a:latin typeface="Verdana"/>
                <a:cs typeface="Verdana"/>
              </a:rPr>
              <a:t>IMPLEMENTING</a:t>
            </a:r>
            <a:r>
              <a:rPr sz="2000" b="1" spc="-16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000" b="1" spc="-130" dirty="0">
                <a:solidFill>
                  <a:srgbClr val="0B044F"/>
                </a:solidFill>
                <a:latin typeface="Verdana"/>
                <a:cs typeface="Verdana"/>
              </a:rPr>
              <a:t>ALGORITHMS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70" dirty="0">
                <a:solidFill>
                  <a:srgbClr val="0B044F"/>
                </a:solidFill>
                <a:latin typeface="Verdana"/>
                <a:cs typeface="Verdana"/>
              </a:rPr>
              <a:t>CHALLENGES</a:t>
            </a:r>
            <a:endParaRPr sz="2000" dirty="0">
              <a:latin typeface="Verdana"/>
              <a:cs typeface="Verdana"/>
            </a:endParaRPr>
          </a:p>
          <a:p>
            <a:pPr marL="1003300" lvl="1" indent="-533400">
              <a:lnSpc>
                <a:spcPct val="100000"/>
              </a:lnSpc>
              <a:buFont typeface="DejaVu Sans"/>
              <a:buChar char="❏"/>
              <a:tabLst>
                <a:tab pos="545465" algn="l"/>
                <a:tab pos="546100" algn="l"/>
              </a:tabLst>
            </a:pPr>
            <a:r>
              <a:rPr sz="2000" b="1" spc="-114" dirty="0">
                <a:solidFill>
                  <a:srgbClr val="0B044F"/>
                </a:solidFill>
                <a:latin typeface="Verdana"/>
                <a:cs typeface="Verdana"/>
              </a:rPr>
              <a:t>CONCLUSIONS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5427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105B-E136-5EF8-04FC-072C9E82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525"/>
          </a:xfrm>
        </p:spPr>
        <p:txBody>
          <a:bodyPr>
            <a:normAutofit/>
          </a:bodyPr>
          <a:lstStyle/>
          <a:p>
            <a:r>
              <a:rPr lang="en-US" sz="3600" b="1" u="sng" spc="-120" dirty="0">
                <a:solidFill>
                  <a:srgbClr val="C00000"/>
                </a:solidFill>
                <a:latin typeface="+mn-lt"/>
              </a:rPr>
              <a:t>REGRESSION </a:t>
            </a:r>
            <a:r>
              <a:rPr lang="en-US" sz="3600" b="1" u="sng" spc="-75" dirty="0">
                <a:solidFill>
                  <a:srgbClr val="C00000"/>
                </a:solidFill>
                <a:latin typeface="+mn-lt"/>
              </a:rPr>
              <a:t>PLOT </a:t>
            </a:r>
            <a:r>
              <a:rPr lang="en-US" sz="3600" b="1" u="sng" spc="-55" dirty="0">
                <a:solidFill>
                  <a:srgbClr val="C00000"/>
                </a:solidFill>
                <a:latin typeface="+mn-lt"/>
              </a:rPr>
              <a:t>FOR </a:t>
            </a:r>
            <a:r>
              <a:rPr lang="en-US" sz="3600" b="1" u="sng" spc="-90" dirty="0">
                <a:solidFill>
                  <a:srgbClr val="C00000"/>
                </a:solidFill>
                <a:latin typeface="+mn-lt"/>
              </a:rPr>
              <a:t>NUMERICAL</a:t>
            </a:r>
            <a:r>
              <a:rPr lang="en-US" sz="3600" b="1" u="sng" spc="-27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105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C82B6F69-1B7E-8862-FB88-0FE83105DDD3}"/>
              </a:ext>
            </a:extLst>
          </p:cNvPr>
          <p:cNvGrpSpPr/>
          <p:nvPr/>
        </p:nvGrpSpPr>
        <p:grpSpPr>
          <a:xfrm>
            <a:off x="838199" y="1009650"/>
            <a:ext cx="4524375" cy="5483225"/>
            <a:chOff x="119499" y="513336"/>
            <a:chExt cx="3733800" cy="447802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EB0B67CF-2FE9-45C1-CF53-0173270692A8}"/>
                </a:ext>
              </a:extLst>
            </p:cNvPr>
            <p:cNvSpPr/>
            <p:nvPr/>
          </p:nvSpPr>
          <p:spPr>
            <a:xfrm>
              <a:off x="185299" y="513336"/>
              <a:ext cx="3667592" cy="2263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4B97A76-6E5D-397D-0D3A-EFC52AC3162B}"/>
                </a:ext>
              </a:extLst>
            </p:cNvPr>
            <p:cNvSpPr/>
            <p:nvPr/>
          </p:nvSpPr>
          <p:spPr>
            <a:xfrm>
              <a:off x="119499" y="2782019"/>
              <a:ext cx="3733392" cy="22090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E953784B-30CC-EA12-60B8-C1CCF0A6FC11}"/>
              </a:ext>
            </a:extLst>
          </p:cNvPr>
          <p:cNvSpPr/>
          <p:nvPr/>
        </p:nvSpPr>
        <p:spPr>
          <a:xfrm>
            <a:off x="6411512" y="1168221"/>
            <a:ext cx="4862557" cy="2619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00EB746-9A39-D36B-B732-3C2E574123B7}"/>
              </a:ext>
            </a:extLst>
          </p:cNvPr>
          <p:cNvSpPr/>
          <p:nvPr/>
        </p:nvSpPr>
        <p:spPr>
          <a:xfrm>
            <a:off x="6411512" y="3946167"/>
            <a:ext cx="4942288" cy="220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78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08A4-25D5-4459-47A3-4294AAE1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spc="-175" dirty="0">
                <a:solidFill>
                  <a:srgbClr val="C00000"/>
                </a:solidFill>
                <a:latin typeface="+mn-lt"/>
              </a:rPr>
              <a:t>REGRESSION </a:t>
            </a:r>
            <a:r>
              <a:rPr lang="en-US" sz="3600" b="1" u="sng" spc="-105" dirty="0">
                <a:solidFill>
                  <a:srgbClr val="C00000"/>
                </a:solidFill>
                <a:latin typeface="+mn-lt"/>
              </a:rPr>
              <a:t>PLOT </a:t>
            </a:r>
            <a:r>
              <a:rPr lang="en-US" sz="3600" b="1" u="sng" spc="-75" dirty="0">
                <a:solidFill>
                  <a:srgbClr val="C00000"/>
                </a:solidFill>
                <a:latin typeface="+mn-lt"/>
              </a:rPr>
              <a:t>FOR</a:t>
            </a:r>
            <a:r>
              <a:rPr lang="en-US" sz="3600" b="1" u="sng" spc="-27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130" dirty="0">
                <a:solidFill>
                  <a:srgbClr val="C00000"/>
                </a:solidFill>
                <a:latin typeface="+mn-lt"/>
              </a:rPr>
              <a:t>NUMERICAL  </a:t>
            </a:r>
            <a:r>
              <a:rPr lang="en-US" sz="3600" b="1" u="sng" spc="-145" dirty="0">
                <a:solidFill>
                  <a:srgbClr val="C00000"/>
                </a:solidFill>
                <a:latin typeface="+mn-lt"/>
              </a:rPr>
              <a:t>VARIABLE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124D-3509-5373-08E1-FEBEA0F2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81965" marR="138430" indent="-469900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81965" algn="l"/>
                <a:tab pos="482600" algn="l"/>
              </a:tabLst>
            </a:pP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From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above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regression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plot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all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numerical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features we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see 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columns </a:t>
            </a:r>
            <a:r>
              <a:rPr lang="en-US" sz="2800" b="1" spc="-120" dirty="0">
                <a:solidFill>
                  <a:srgbClr val="0B044F"/>
                </a:solidFill>
                <a:latin typeface="Verdana"/>
                <a:cs typeface="Verdana"/>
              </a:rPr>
              <a:t>'Temperature', 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r>
              <a:rPr lang="en-US" sz="2800" b="1" spc="-114" dirty="0" err="1">
                <a:solidFill>
                  <a:srgbClr val="0B044F"/>
                </a:solidFill>
                <a:latin typeface="Verdana"/>
                <a:cs typeface="Verdana"/>
              </a:rPr>
              <a:t>Wind_speed','Visibility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',  '</a:t>
            </a:r>
            <a:r>
              <a:rPr lang="en-US" sz="2800" b="1" spc="-114" dirty="0" err="1">
                <a:solidFill>
                  <a:srgbClr val="0B044F"/>
                </a:solidFill>
                <a:latin typeface="Verdana"/>
                <a:cs typeface="Verdana"/>
              </a:rPr>
              <a:t>Dew_point_temperature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', 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r>
              <a:rPr lang="en-US" sz="2800" b="1" spc="-110" dirty="0" err="1">
                <a:solidFill>
                  <a:srgbClr val="0B044F"/>
                </a:solidFill>
                <a:latin typeface="Verdana"/>
                <a:cs typeface="Verdana"/>
              </a:rPr>
              <a:t>Solar_Radiation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' 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positively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relation 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target</a:t>
            </a:r>
            <a:r>
              <a:rPr lang="en-US" sz="2800" b="1" spc="-229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00" dirty="0">
                <a:solidFill>
                  <a:srgbClr val="0B044F"/>
                </a:solidFill>
                <a:latin typeface="Verdana"/>
                <a:cs typeface="Verdana"/>
              </a:rPr>
              <a:t>variable.</a:t>
            </a:r>
            <a:endParaRPr lang="en-US" sz="2800" dirty="0">
              <a:latin typeface="Verdana"/>
              <a:cs typeface="Verdana"/>
            </a:endParaRPr>
          </a:p>
          <a:p>
            <a:pPr marL="481965" marR="476884" indent="-469900">
              <a:lnSpc>
                <a:spcPct val="114999"/>
              </a:lnSpc>
              <a:buFont typeface="DejaVu Sans"/>
              <a:buChar char="➢"/>
              <a:tabLst>
                <a:tab pos="481965" algn="l"/>
                <a:tab pos="482600" algn="l"/>
              </a:tabLst>
            </a:pP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which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means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increases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with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increase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of  these</a:t>
            </a:r>
            <a:r>
              <a:rPr lang="en-US" sz="28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00" dirty="0">
                <a:solidFill>
                  <a:srgbClr val="0B044F"/>
                </a:solidFill>
                <a:latin typeface="Verdana"/>
                <a:cs typeface="Verdana"/>
              </a:rPr>
              <a:t>features.</a:t>
            </a:r>
            <a:endParaRPr lang="en-US" sz="2800" dirty="0">
              <a:latin typeface="Verdana"/>
              <a:cs typeface="Verdana"/>
            </a:endParaRPr>
          </a:p>
          <a:p>
            <a:pPr marL="481965" marR="5080" indent="-469900">
              <a:lnSpc>
                <a:spcPct val="114999"/>
              </a:lnSpc>
              <a:buFont typeface="DejaVu Sans"/>
              <a:buChar char="➢"/>
              <a:tabLst>
                <a:tab pos="481965" algn="l"/>
                <a:tab pos="482600" algn="l"/>
              </a:tabLst>
            </a:pPr>
            <a:r>
              <a:rPr lang="en-US" sz="2800" b="1" spc="-120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r>
              <a:rPr lang="en-US" sz="2800" b="1" spc="-120" dirty="0" err="1">
                <a:solidFill>
                  <a:srgbClr val="0B044F"/>
                </a:solidFill>
                <a:latin typeface="Verdana"/>
                <a:cs typeface="Verdana"/>
              </a:rPr>
              <a:t>Rainfall','Snowfall','Humidity</a:t>
            </a:r>
            <a:r>
              <a:rPr lang="en-US" sz="2800" b="1" spc="-120" dirty="0">
                <a:solidFill>
                  <a:srgbClr val="0B044F"/>
                </a:solidFill>
                <a:latin typeface="Verdana"/>
                <a:cs typeface="Verdana"/>
              </a:rPr>
              <a:t>'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these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features 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negatively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related 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with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target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variable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which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means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count 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decreases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when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these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features</a:t>
            </a:r>
            <a:r>
              <a:rPr lang="en-US" sz="2800" b="1" spc="-26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95" dirty="0">
                <a:solidFill>
                  <a:srgbClr val="0B044F"/>
                </a:solidFill>
                <a:latin typeface="Verdana"/>
                <a:cs typeface="Verdana"/>
              </a:rPr>
              <a:t>increase.</a:t>
            </a:r>
            <a:endParaRPr lang="en-US" sz="2800" dirty="0">
              <a:latin typeface="Verdana"/>
              <a:cs typeface="Verdana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1408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360" y="255881"/>
            <a:ext cx="7059507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160" dirty="0">
                <a:solidFill>
                  <a:srgbClr val="C00000"/>
                </a:solidFill>
                <a:latin typeface="+mn-lt"/>
              </a:rPr>
              <a:t>OLS </a:t>
            </a:r>
            <a:r>
              <a:rPr lang="en-IN" sz="3600" b="1" u="sng" spc="-160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240" dirty="0">
                <a:solidFill>
                  <a:srgbClr val="C00000"/>
                </a:solidFill>
                <a:latin typeface="+mn-lt"/>
              </a:rPr>
              <a:t>REGRESSION</a:t>
            </a:r>
            <a:r>
              <a:rPr sz="3600" b="1" u="sng" spc="-42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420" dirty="0">
                <a:solidFill>
                  <a:srgbClr val="C00000"/>
                </a:solidFill>
                <a:latin typeface="+mn-lt"/>
              </a:rPr>
              <a:t>  </a:t>
            </a:r>
            <a:r>
              <a:rPr sz="3600" b="1" u="sng" spc="-40" dirty="0">
                <a:solidFill>
                  <a:srgbClr val="C00000"/>
                </a:solidFill>
                <a:latin typeface="+mn-lt"/>
              </a:rPr>
              <a:t>MODEL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30986" y="1182831"/>
            <a:ext cx="5260988" cy="5436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03132" y="1216867"/>
            <a:ext cx="5663353" cy="21735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8738" marR="6773" indent="-592652">
              <a:lnSpc>
                <a:spcPct val="114999"/>
              </a:lnSpc>
              <a:spcBef>
                <a:spcPts val="133"/>
              </a:spcBef>
              <a:buFont typeface="DejaVu Sans"/>
              <a:buChar char="➢"/>
              <a:tabLst>
                <a:tab pos="608738" algn="l"/>
                <a:tab pos="609585" algn="l"/>
              </a:tabLst>
            </a:pPr>
            <a:r>
              <a:rPr b="1" spc="-113" dirty="0">
                <a:solidFill>
                  <a:srgbClr val="0B044F"/>
                </a:solidFill>
                <a:latin typeface="Verdana"/>
                <a:cs typeface="Verdana"/>
              </a:rPr>
              <a:t>R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square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b="1" spc="-93" dirty="0">
                <a:solidFill>
                  <a:srgbClr val="0B044F"/>
                </a:solidFill>
                <a:latin typeface="Verdana"/>
                <a:cs typeface="Verdana"/>
              </a:rPr>
              <a:t>Adj </a:t>
            </a:r>
            <a:r>
              <a:rPr b="1" spc="-107" dirty="0">
                <a:solidFill>
                  <a:srgbClr val="0B044F"/>
                </a:solidFill>
                <a:latin typeface="Verdana"/>
                <a:cs typeface="Verdana"/>
              </a:rPr>
              <a:t>Square </a:t>
            </a:r>
            <a:r>
              <a:rPr b="1" spc="-127" dirty="0">
                <a:solidFill>
                  <a:srgbClr val="0B044F"/>
                </a:solidFill>
                <a:latin typeface="Verdana"/>
                <a:cs typeface="Verdana"/>
              </a:rPr>
              <a:t>are</a:t>
            </a:r>
            <a:r>
              <a:rPr b="1" spc="-35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07" dirty="0">
                <a:solidFill>
                  <a:srgbClr val="0B044F"/>
                </a:solidFill>
                <a:latin typeface="Verdana"/>
                <a:cs typeface="Verdana"/>
              </a:rPr>
              <a:t>near  </a:t>
            </a:r>
            <a:r>
              <a:rPr b="1" spc="-80" dirty="0">
                <a:solidFill>
                  <a:srgbClr val="0B044F"/>
                </a:solidFill>
                <a:latin typeface="Verdana"/>
                <a:cs typeface="Verdana"/>
              </a:rPr>
              <a:t>to </a:t>
            </a:r>
            <a:r>
              <a:rPr b="1" spc="-67" dirty="0">
                <a:solidFill>
                  <a:srgbClr val="0B044F"/>
                </a:solidFill>
                <a:latin typeface="Verdana"/>
                <a:cs typeface="Verdana"/>
              </a:rPr>
              <a:t>each </a:t>
            </a:r>
            <a:r>
              <a:rPr b="1" spc="-107" dirty="0">
                <a:solidFill>
                  <a:srgbClr val="0B044F"/>
                </a:solidFill>
                <a:latin typeface="Verdana"/>
                <a:cs typeface="Verdana"/>
              </a:rPr>
              <a:t>other. </a:t>
            </a:r>
            <a:r>
              <a:rPr b="1" spc="-339" dirty="0">
                <a:solidFill>
                  <a:srgbClr val="0B044F"/>
                </a:solidFill>
                <a:latin typeface="Verdana"/>
                <a:cs typeface="Verdana"/>
              </a:rPr>
              <a:t>40% </a:t>
            </a:r>
            <a:r>
              <a:rPr b="1" spc="-8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variance </a:t>
            </a:r>
            <a:r>
              <a:rPr b="1" spc="-73" dirty="0">
                <a:solidFill>
                  <a:srgbClr val="0B044F"/>
                </a:solidFill>
                <a:latin typeface="Verdana"/>
                <a:cs typeface="Verdana"/>
              </a:rPr>
              <a:t>in 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b="1" spc="-73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count </a:t>
            </a:r>
            <a:r>
              <a:rPr b="1" spc="-120" dirty="0">
                <a:solidFill>
                  <a:srgbClr val="0B044F"/>
                </a:solidFill>
                <a:latin typeface="Verdana"/>
                <a:cs typeface="Verdana"/>
              </a:rPr>
              <a:t>is  </a:t>
            </a:r>
            <a:r>
              <a:rPr b="1" spc="-87" dirty="0">
                <a:solidFill>
                  <a:srgbClr val="0B044F"/>
                </a:solidFill>
                <a:latin typeface="Verdana"/>
                <a:cs typeface="Verdana"/>
              </a:rPr>
              <a:t>explained </a:t>
            </a:r>
            <a:r>
              <a:rPr b="1" spc="-93" dirty="0">
                <a:solidFill>
                  <a:srgbClr val="0B044F"/>
                </a:solidFill>
                <a:latin typeface="Verdana"/>
                <a:cs typeface="Verdana"/>
              </a:rPr>
              <a:t>by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b="1" spc="-2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87" dirty="0">
                <a:solidFill>
                  <a:srgbClr val="0B044F"/>
                </a:solidFill>
                <a:latin typeface="Verdana"/>
                <a:cs typeface="Verdana"/>
              </a:rPr>
              <a:t>model.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27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08738" marR="313259" indent="-592652">
              <a:lnSpc>
                <a:spcPct val="114999"/>
              </a:lnSpc>
              <a:buFont typeface="DejaVu Sans"/>
              <a:buChar char="➢"/>
              <a:tabLst>
                <a:tab pos="608738" algn="l"/>
                <a:tab pos="609585" algn="l"/>
              </a:tabLst>
            </a:pPr>
            <a:r>
              <a:rPr b="1" spc="-7" dirty="0">
                <a:solidFill>
                  <a:srgbClr val="0B044F"/>
                </a:solidFill>
                <a:latin typeface="Verdana"/>
                <a:cs typeface="Verdana"/>
              </a:rPr>
              <a:t>P </a:t>
            </a:r>
            <a:r>
              <a:rPr b="1" spc="-107" dirty="0">
                <a:solidFill>
                  <a:srgbClr val="0B044F"/>
                </a:solidFill>
                <a:latin typeface="Verdana"/>
                <a:cs typeface="Verdana"/>
              </a:rPr>
              <a:t>value </a:t>
            </a:r>
            <a:r>
              <a:rPr b="1" spc="-8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b="1" spc="-73" dirty="0">
                <a:solidFill>
                  <a:srgbClr val="0B044F"/>
                </a:solidFill>
                <a:latin typeface="Verdana"/>
                <a:cs typeface="Verdana"/>
              </a:rPr>
              <a:t>dew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point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temp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and 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visibility </a:t>
            </a:r>
            <a:r>
              <a:rPr b="1" spc="-127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b="1" spc="-120" dirty="0">
                <a:solidFill>
                  <a:srgbClr val="0B044F"/>
                </a:solidFill>
                <a:latin typeface="Verdana"/>
                <a:cs typeface="Verdana"/>
              </a:rPr>
              <a:t>very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high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b="1" spc="-26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80" dirty="0">
                <a:solidFill>
                  <a:srgbClr val="0B044F"/>
                </a:solidFill>
                <a:latin typeface="Verdana"/>
                <a:cs typeface="Verdana"/>
              </a:rPr>
              <a:t>they  </a:t>
            </a:r>
            <a:r>
              <a:rPr b="1" spc="-127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b="1" spc="-53" dirty="0">
                <a:solidFill>
                  <a:srgbClr val="0B044F"/>
                </a:solidFill>
                <a:latin typeface="Verdana"/>
                <a:cs typeface="Verdana"/>
              </a:rPr>
              <a:t>not</a:t>
            </a:r>
            <a:r>
              <a:rPr b="1" spc="-14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67" dirty="0">
                <a:solidFill>
                  <a:srgbClr val="0B044F"/>
                </a:solidFill>
                <a:latin typeface="Verdana"/>
                <a:cs typeface="Verdana"/>
              </a:rPr>
              <a:t>signiﬁcant.</a:t>
            </a:r>
            <a:endParaRPr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967" y="170126"/>
            <a:ext cx="7354147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227" dirty="0">
                <a:solidFill>
                  <a:srgbClr val="C00000"/>
                </a:solidFill>
                <a:latin typeface="+mn-lt"/>
              </a:rPr>
              <a:t>CORRELATION</a:t>
            </a:r>
            <a:r>
              <a:rPr sz="3600" b="1" u="sng" spc="-407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333" dirty="0">
                <a:solidFill>
                  <a:srgbClr val="C00000"/>
                </a:solidFill>
                <a:latin typeface="+mn-lt"/>
              </a:rPr>
              <a:t>MATRIX</a:t>
            </a:r>
          </a:p>
        </p:txBody>
      </p:sp>
      <p:sp>
        <p:nvSpPr>
          <p:cNvPr id="3" name="object 3"/>
          <p:cNvSpPr/>
          <p:nvPr/>
        </p:nvSpPr>
        <p:spPr>
          <a:xfrm>
            <a:off x="133199" y="922898"/>
            <a:ext cx="11785576" cy="481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47632" y="5999835"/>
            <a:ext cx="10676467" cy="714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8738" marR="6773" indent="-592652">
              <a:spcBef>
                <a:spcPts val="133"/>
              </a:spcBef>
              <a:buFont typeface="DejaVu Sans"/>
              <a:buChar char="➢"/>
              <a:tabLst>
                <a:tab pos="608738" algn="l"/>
                <a:tab pos="609585" algn="l"/>
              </a:tabLst>
            </a:pPr>
            <a:r>
              <a:rPr sz="2267" b="1" spc="-113" dirty="0">
                <a:solidFill>
                  <a:srgbClr val="0B044F"/>
                </a:solidFill>
                <a:latin typeface="Verdana"/>
                <a:cs typeface="Verdana"/>
              </a:rPr>
              <a:t>Variables </a:t>
            </a:r>
            <a:r>
              <a:rPr sz="2267" b="1" spc="-87" dirty="0">
                <a:solidFill>
                  <a:srgbClr val="0B044F"/>
                </a:solidFill>
                <a:latin typeface="Verdana"/>
                <a:cs typeface="Verdana"/>
              </a:rPr>
              <a:t>like </a:t>
            </a:r>
            <a:r>
              <a:rPr sz="2267" b="1" spc="-73" dirty="0">
                <a:solidFill>
                  <a:srgbClr val="0B044F"/>
                </a:solidFill>
                <a:latin typeface="Verdana"/>
                <a:cs typeface="Verdana"/>
              </a:rPr>
              <a:t>Dew </a:t>
            </a:r>
            <a:r>
              <a:rPr sz="2267" b="1" spc="-60" dirty="0">
                <a:solidFill>
                  <a:srgbClr val="0B044F"/>
                </a:solidFill>
                <a:latin typeface="Verdana"/>
                <a:cs typeface="Verdana"/>
              </a:rPr>
              <a:t>Point </a:t>
            </a:r>
            <a:r>
              <a:rPr sz="2267" b="1" spc="-113" dirty="0">
                <a:solidFill>
                  <a:srgbClr val="0B044F"/>
                </a:solidFill>
                <a:latin typeface="Verdana"/>
                <a:cs typeface="Verdana"/>
              </a:rPr>
              <a:t>Temperature, </a:t>
            </a:r>
            <a:r>
              <a:rPr sz="2267" b="1" spc="-6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2267" b="1" spc="-107" dirty="0">
                <a:solidFill>
                  <a:srgbClr val="0B044F"/>
                </a:solidFill>
                <a:latin typeface="Verdana"/>
                <a:cs typeface="Verdana"/>
              </a:rPr>
              <a:t>Temperature </a:t>
            </a:r>
            <a:r>
              <a:rPr sz="2267" b="1" spc="-127" dirty="0">
                <a:solidFill>
                  <a:srgbClr val="0B044F"/>
                </a:solidFill>
                <a:latin typeface="Verdana"/>
                <a:cs typeface="Verdana"/>
              </a:rPr>
              <a:t>are</a:t>
            </a:r>
            <a:r>
              <a:rPr sz="2267" b="1" spc="-39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2267" b="1" spc="-67" dirty="0">
                <a:solidFill>
                  <a:srgbClr val="0B044F"/>
                </a:solidFill>
                <a:latin typeface="Verdana"/>
                <a:cs typeface="Verdana"/>
              </a:rPr>
              <a:t>highly  </a:t>
            </a:r>
            <a:r>
              <a:rPr sz="2267" b="1" spc="-107" dirty="0">
                <a:solidFill>
                  <a:srgbClr val="0B044F"/>
                </a:solidFill>
                <a:latin typeface="Verdana"/>
                <a:cs typeface="Verdana"/>
              </a:rPr>
              <a:t>correlated.</a:t>
            </a:r>
            <a:endParaRPr sz="226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890" y="171904"/>
            <a:ext cx="5764953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47" dirty="0">
                <a:solidFill>
                  <a:srgbClr val="C00000"/>
                </a:solidFill>
                <a:latin typeface="+mn-lt"/>
              </a:rPr>
              <a:t>MODEL</a:t>
            </a:r>
            <a:r>
              <a:rPr sz="3600" b="1" u="sng" spc="-387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347" dirty="0">
                <a:solidFill>
                  <a:srgbClr val="C00000"/>
                </a:solidFill>
                <a:latin typeface="+mn-lt"/>
              </a:rPr>
              <a:t>BUILDING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6031" y="1204639"/>
            <a:ext cx="9814560" cy="36180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indent="-609585">
              <a:spcBef>
                <a:spcPts val="133"/>
              </a:spcBef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147" dirty="0">
                <a:solidFill>
                  <a:srgbClr val="0B044F"/>
                </a:solidFill>
                <a:latin typeface="Verdana"/>
                <a:cs typeface="Verdana"/>
              </a:rPr>
              <a:t>LINEAR</a:t>
            </a:r>
            <a:r>
              <a:rPr b="1" spc="-152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40" dirty="0">
                <a:solidFill>
                  <a:srgbClr val="0B044F"/>
                </a:solidFill>
                <a:latin typeface="Verdana"/>
                <a:cs typeface="Verdana"/>
              </a:rPr>
              <a:t>REGRESSION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40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93" dirty="0">
                <a:solidFill>
                  <a:srgbClr val="0B044F"/>
                </a:solidFill>
                <a:latin typeface="Verdana"/>
                <a:cs typeface="Verdana"/>
              </a:rPr>
              <a:t>LASSO</a:t>
            </a:r>
            <a:r>
              <a:rPr b="1" spc="-152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40" dirty="0">
                <a:solidFill>
                  <a:srgbClr val="0B044F"/>
                </a:solidFill>
                <a:latin typeface="Verdana"/>
                <a:cs typeface="Verdana"/>
              </a:rPr>
              <a:t>REGRESSION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47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buFont typeface="DejaVu Sans"/>
              <a:buChar char="➢"/>
              <a:tabLst>
                <a:tab pos="625671" algn="l"/>
                <a:tab pos="626518" algn="l"/>
                <a:tab pos="1813515" algn="l"/>
              </a:tabLst>
            </a:pPr>
            <a:r>
              <a:rPr b="1" spc="-160" dirty="0">
                <a:solidFill>
                  <a:srgbClr val="0B044F"/>
                </a:solidFill>
                <a:latin typeface="Verdana"/>
                <a:cs typeface="Verdana"/>
              </a:rPr>
              <a:t>RIDGE</a:t>
            </a:r>
            <a:r>
              <a:rPr lang="en-IN" b="1" spc="-16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40" dirty="0">
                <a:solidFill>
                  <a:srgbClr val="0B044F"/>
                </a:solidFill>
                <a:latin typeface="Verdana"/>
                <a:cs typeface="Verdana"/>
              </a:rPr>
              <a:t>REGRESSION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40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spcBef>
                <a:spcPts val="7"/>
              </a:spcBef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173" dirty="0">
                <a:solidFill>
                  <a:srgbClr val="0B044F"/>
                </a:solidFill>
                <a:latin typeface="Verdana"/>
                <a:cs typeface="Verdana"/>
              </a:rPr>
              <a:t>DECISION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TREES</a:t>
            </a:r>
            <a:r>
              <a:rPr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REGRESSOR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40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40" dirty="0">
                <a:solidFill>
                  <a:srgbClr val="0B044F"/>
                </a:solidFill>
                <a:latin typeface="Verdana"/>
                <a:cs typeface="Verdana"/>
              </a:rPr>
              <a:t>RANDOM </a:t>
            </a:r>
            <a:r>
              <a:rPr b="1" spc="-93" dirty="0">
                <a:solidFill>
                  <a:srgbClr val="0B044F"/>
                </a:solidFill>
                <a:latin typeface="Verdana"/>
                <a:cs typeface="Verdana"/>
              </a:rPr>
              <a:t>FOREST</a:t>
            </a:r>
            <a:r>
              <a:rPr b="1" spc="-26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REGRESSOR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47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133" dirty="0">
                <a:solidFill>
                  <a:srgbClr val="0B044F"/>
                </a:solidFill>
                <a:latin typeface="Verdana"/>
                <a:cs typeface="Verdana"/>
              </a:rPr>
              <a:t>GRADIENT </a:t>
            </a:r>
            <a:r>
              <a:rPr b="1" spc="-60" dirty="0">
                <a:solidFill>
                  <a:srgbClr val="0B044F"/>
                </a:solidFill>
                <a:latin typeface="Verdana"/>
                <a:cs typeface="Verdana"/>
              </a:rPr>
              <a:t>BOOSTED</a:t>
            </a:r>
            <a:r>
              <a:rPr b="1" spc="-16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REGRESSOR</a:t>
            </a:r>
            <a:endParaRPr dirty="0">
              <a:latin typeface="Verdana"/>
              <a:cs typeface="Verdana"/>
            </a:endParaRPr>
          </a:p>
          <a:p>
            <a:pPr>
              <a:spcBef>
                <a:spcPts val="27"/>
              </a:spcBef>
              <a:buClr>
                <a:srgbClr val="0B044F"/>
              </a:buClr>
              <a:buFont typeface="DejaVu Sans"/>
              <a:buChar char="➢"/>
            </a:pPr>
            <a:endParaRPr dirty="0">
              <a:latin typeface="Verdana"/>
              <a:cs typeface="Verdana"/>
            </a:endParaRPr>
          </a:p>
          <a:p>
            <a:pPr marL="626518" indent="-609585">
              <a:buFont typeface="DejaVu Sans"/>
              <a:buChar char="➢"/>
              <a:tabLst>
                <a:tab pos="625671" algn="l"/>
                <a:tab pos="626518" algn="l"/>
              </a:tabLst>
            </a:pPr>
            <a:r>
              <a:rPr b="1" spc="-133" dirty="0">
                <a:solidFill>
                  <a:srgbClr val="0B044F"/>
                </a:solidFill>
                <a:latin typeface="Verdana"/>
                <a:cs typeface="Verdana"/>
              </a:rPr>
              <a:t>GRADIENT </a:t>
            </a:r>
            <a:r>
              <a:rPr b="1" spc="-140" dirty="0">
                <a:solidFill>
                  <a:srgbClr val="0B044F"/>
                </a:solidFill>
                <a:latin typeface="Verdana"/>
                <a:cs typeface="Verdana"/>
              </a:rPr>
              <a:t>BOOSTING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REGRESSOR </a:t>
            </a:r>
            <a:r>
              <a:rPr b="1" spc="-180" dirty="0">
                <a:solidFill>
                  <a:srgbClr val="0B044F"/>
                </a:solidFill>
                <a:latin typeface="Verdana"/>
                <a:cs typeface="Verdana"/>
              </a:rPr>
              <a:t>WITH</a:t>
            </a:r>
            <a:r>
              <a:rPr b="1" spc="-2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b="1" spc="-100" dirty="0">
                <a:solidFill>
                  <a:srgbClr val="0B044F"/>
                </a:solidFill>
                <a:latin typeface="Verdana"/>
                <a:cs typeface="Verdana"/>
              </a:rPr>
              <a:t>GRIDSEARCHCV</a:t>
            </a:r>
            <a:endParaRPr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DD8686C-D1D8-3366-F08D-64D220EB0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9779" y="583701"/>
            <a:ext cx="4089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sng" spc="-175" dirty="0">
                <a:solidFill>
                  <a:srgbClr val="C00000"/>
                </a:solidFill>
                <a:latin typeface="+mn-lt"/>
              </a:rPr>
              <a:t>LINEAR</a:t>
            </a:r>
            <a:r>
              <a:rPr sz="3600" b="1" u="sng" spc="-254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65" dirty="0">
                <a:solidFill>
                  <a:srgbClr val="C00000"/>
                </a:solidFill>
                <a:latin typeface="+mn-lt"/>
              </a:rPr>
              <a:t>REGRESSION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F433256-5C2F-EFC2-5B45-990EB91D28E0}"/>
              </a:ext>
            </a:extLst>
          </p:cNvPr>
          <p:cNvSpPr txBox="1"/>
          <p:nvPr/>
        </p:nvSpPr>
        <p:spPr>
          <a:xfrm>
            <a:off x="653840" y="1736620"/>
            <a:ext cx="1590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E51AACD-A745-5E27-CB3A-878D37B8670F}"/>
              </a:ext>
            </a:extLst>
          </p:cNvPr>
          <p:cNvSpPr txBox="1"/>
          <p:nvPr/>
        </p:nvSpPr>
        <p:spPr>
          <a:xfrm>
            <a:off x="3412476" y="1736620"/>
            <a:ext cx="1504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4EBBF6E-01D1-074E-FC4E-79CEDAD453A0}"/>
              </a:ext>
            </a:extLst>
          </p:cNvPr>
          <p:cNvSpPr/>
          <p:nvPr/>
        </p:nvSpPr>
        <p:spPr>
          <a:xfrm>
            <a:off x="470390" y="2138187"/>
            <a:ext cx="2096827" cy="945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7B645F5B-0CA5-0098-4730-6802FBAE7ACF}"/>
              </a:ext>
            </a:extLst>
          </p:cNvPr>
          <p:cNvSpPr/>
          <p:nvPr/>
        </p:nvSpPr>
        <p:spPr>
          <a:xfrm>
            <a:off x="1075549" y="4126294"/>
            <a:ext cx="4454866" cy="2198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79F0B666-25F7-9701-FB62-56A4B9545371}"/>
              </a:ext>
            </a:extLst>
          </p:cNvPr>
          <p:cNvSpPr txBox="1"/>
          <p:nvPr/>
        </p:nvSpPr>
        <p:spPr>
          <a:xfrm>
            <a:off x="6495736" y="1666986"/>
            <a:ext cx="1590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DDCC58C-476B-2F01-450D-70AD129B0733}"/>
              </a:ext>
            </a:extLst>
          </p:cNvPr>
          <p:cNvSpPr txBox="1"/>
          <p:nvPr/>
        </p:nvSpPr>
        <p:spPr>
          <a:xfrm>
            <a:off x="9133218" y="1677478"/>
            <a:ext cx="158941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060EDD2-47C1-F413-A3EB-884C4E0D7338}"/>
              </a:ext>
            </a:extLst>
          </p:cNvPr>
          <p:cNvSpPr/>
          <p:nvPr/>
        </p:nvSpPr>
        <p:spPr>
          <a:xfrm>
            <a:off x="6827519" y="4084320"/>
            <a:ext cx="4454866" cy="2164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3CC7C-8E4E-C547-7103-02242309352C}"/>
              </a:ext>
            </a:extLst>
          </p:cNvPr>
          <p:cNvSpPr txBox="1"/>
          <p:nvPr/>
        </p:nvSpPr>
        <p:spPr>
          <a:xfrm>
            <a:off x="7051143" y="543946"/>
            <a:ext cx="3268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u="sng" spc="-200" dirty="0">
                <a:solidFill>
                  <a:srgbClr val="C00000"/>
                </a:solidFill>
                <a:cs typeface="Verdana"/>
              </a:rPr>
              <a:t>DECISION</a:t>
            </a:r>
            <a:r>
              <a:rPr lang="en-IN" sz="3600" b="1" u="sng" spc="-229" dirty="0">
                <a:solidFill>
                  <a:srgbClr val="C00000"/>
                </a:solidFill>
                <a:cs typeface="Verdana"/>
              </a:rPr>
              <a:t> </a:t>
            </a:r>
            <a:r>
              <a:rPr lang="en-IN" sz="3600" b="1" u="sng" spc="-95" dirty="0">
                <a:solidFill>
                  <a:srgbClr val="C00000"/>
                </a:solidFill>
                <a:cs typeface="Verdana"/>
              </a:rPr>
              <a:t>TREE</a:t>
            </a:r>
            <a:endParaRPr lang="en-IN" sz="3600" b="1" u="sng" dirty="0">
              <a:solidFill>
                <a:srgbClr val="C00000"/>
              </a:solidFill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8DF14-884F-0358-7F7C-B8AB95EDD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102" y="2138187"/>
            <a:ext cx="2514241" cy="912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C0D0E-D872-CBCE-702E-173B25C2C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16" y="2055174"/>
            <a:ext cx="2305168" cy="9398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09086B-910D-FAB5-A620-D7B6B2ADF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101" y="2055174"/>
            <a:ext cx="2421800" cy="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BC90FC3-F863-913C-6374-200139ACB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610" y="650716"/>
            <a:ext cx="276506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u="sng" spc="-95" dirty="0">
                <a:solidFill>
                  <a:srgbClr val="C00000"/>
                </a:solidFill>
                <a:latin typeface="+mn-lt"/>
              </a:rPr>
              <a:t>LASSO  </a:t>
            </a:r>
            <a:r>
              <a:rPr sz="3600" b="1" u="sng" spc="-80" dirty="0">
                <a:solidFill>
                  <a:srgbClr val="C00000"/>
                </a:solidFill>
                <a:latin typeface="+mn-lt"/>
              </a:rPr>
              <a:t>R</a:t>
            </a:r>
            <a:r>
              <a:rPr sz="3600" b="1" u="sng" spc="-75" dirty="0">
                <a:solidFill>
                  <a:srgbClr val="C00000"/>
                </a:solidFill>
                <a:latin typeface="+mn-lt"/>
              </a:rPr>
              <a:t>E</a:t>
            </a:r>
            <a:r>
              <a:rPr sz="3600" b="1" u="sng" spc="-155" dirty="0">
                <a:solidFill>
                  <a:srgbClr val="C00000"/>
                </a:solidFill>
                <a:latin typeface="+mn-lt"/>
              </a:rPr>
              <a:t>GRESSION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A648E80-CF01-53F8-5A08-0842BF26366C}"/>
              </a:ext>
            </a:extLst>
          </p:cNvPr>
          <p:cNvSpPr txBox="1"/>
          <p:nvPr/>
        </p:nvSpPr>
        <p:spPr>
          <a:xfrm>
            <a:off x="4413488" y="609601"/>
            <a:ext cx="25460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u="sng" spc="-155" dirty="0">
                <a:solidFill>
                  <a:srgbClr val="C00000"/>
                </a:solidFill>
                <a:cs typeface="Verdana"/>
              </a:rPr>
              <a:t>RIDGE  </a:t>
            </a:r>
            <a:r>
              <a:rPr sz="3600" b="1" u="sng" spc="-80" dirty="0">
                <a:solidFill>
                  <a:srgbClr val="C00000"/>
                </a:solidFill>
                <a:cs typeface="Verdana"/>
              </a:rPr>
              <a:t>R</a:t>
            </a:r>
            <a:r>
              <a:rPr sz="3600" b="1" u="sng" spc="-75" dirty="0">
                <a:solidFill>
                  <a:srgbClr val="C00000"/>
                </a:solidFill>
                <a:cs typeface="Verdana"/>
              </a:rPr>
              <a:t>E</a:t>
            </a:r>
            <a:r>
              <a:rPr sz="3600" b="1" u="sng" spc="-155" dirty="0">
                <a:solidFill>
                  <a:srgbClr val="C00000"/>
                </a:solidFill>
                <a:cs typeface="Verdana"/>
              </a:rPr>
              <a:t>GRESSION</a:t>
            </a:r>
            <a:endParaRPr sz="3600" b="1" u="sng" dirty="0">
              <a:solidFill>
                <a:srgbClr val="C00000"/>
              </a:solidFill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38FF4F7-C0BE-EFF6-FB7A-134AC712A4FD}"/>
              </a:ext>
            </a:extLst>
          </p:cNvPr>
          <p:cNvSpPr txBox="1"/>
          <p:nvPr/>
        </p:nvSpPr>
        <p:spPr>
          <a:xfrm>
            <a:off x="7851537" y="609601"/>
            <a:ext cx="25460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u="sng" spc="-140" dirty="0">
                <a:solidFill>
                  <a:srgbClr val="C00000"/>
                </a:solidFill>
                <a:cs typeface="Verdana"/>
              </a:rPr>
              <a:t>ELASTIC </a:t>
            </a:r>
            <a:r>
              <a:rPr lang="en-IN" sz="3600" b="1" u="sng" spc="-140" dirty="0">
                <a:solidFill>
                  <a:srgbClr val="C00000"/>
                </a:solidFill>
                <a:cs typeface="Verdana"/>
              </a:rPr>
              <a:t> </a:t>
            </a:r>
            <a:r>
              <a:rPr sz="3600" b="1" u="sng" spc="-95" dirty="0">
                <a:solidFill>
                  <a:srgbClr val="C00000"/>
                </a:solidFill>
                <a:cs typeface="Verdana"/>
              </a:rPr>
              <a:t>NET  </a:t>
            </a:r>
            <a:r>
              <a:rPr sz="3600" b="1" u="sng" spc="-80" dirty="0">
                <a:solidFill>
                  <a:srgbClr val="C00000"/>
                </a:solidFill>
                <a:cs typeface="Verdana"/>
              </a:rPr>
              <a:t>R</a:t>
            </a:r>
            <a:r>
              <a:rPr sz="3600" b="1" u="sng" spc="-75" dirty="0">
                <a:solidFill>
                  <a:srgbClr val="C00000"/>
                </a:solidFill>
                <a:cs typeface="Verdana"/>
              </a:rPr>
              <a:t>E</a:t>
            </a:r>
            <a:r>
              <a:rPr sz="3600" b="1" u="sng" spc="-155" dirty="0">
                <a:solidFill>
                  <a:srgbClr val="C00000"/>
                </a:solidFill>
                <a:cs typeface="Verdana"/>
              </a:rPr>
              <a:t>GRESSION</a:t>
            </a:r>
            <a:endParaRPr sz="3600" b="1" u="sng" dirty="0">
              <a:solidFill>
                <a:srgbClr val="C00000"/>
              </a:solidFill>
              <a:cs typeface="Verdana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216490A-7F6D-4B60-F824-F25992FAFC0D}"/>
              </a:ext>
            </a:extLst>
          </p:cNvPr>
          <p:cNvSpPr txBox="1"/>
          <p:nvPr/>
        </p:nvSpPr>
        <p:spPr>
          <a:xfrm>
            <a:off x="658859" y="2263154"/>
            <a:ext cx="1590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C436295-A7B9-0715-71FE-6DD5EFCDA9BB}"/>
              </a:ext>
            </a:extLst>
          </p:cNvPr>
          <p:cNvSpPr txBox="1"/>
          <p:nvPr/>
        </p:nvSpPr>
        <p:spPr>
          <a:xfrm>
            <a:off x="748306" y="3989983"/>
            <a:ext cx="1504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4DDAEE5-FDF2-0E3E-6080-5203C3444C58}"/>
              </a:ext>
            </a:extLst>
          </p:cNvPr>
          <p:cNvSpPr txBox="1"/>
          <p:nvPr/>
        </p:nvSpPr>
        <p:spPr>
          <a:xfrm>
            <a:off x="4505960" y="2317568"/>
            <a:ext cx="1590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BF0D6E2-F979-ACE5-1024-C1EC41D45C3A}"/>
              </a:ext>
            </a:extLst>
          </p:cNvPr>
          <p:cNvSpPr txBox="1"/>
          <p:nvPr/>
        </p:nvSpPr>
        <p:spPr>
          <a:xfrm>
            <a:off x="7932817" y="2336870"/>
            <a:ext cx="1590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091512B-B211-271C-3314-F1B3AE51F808}"/>
              </a:ext>
            </a:extLst>
          </p:cNvPr>
          <p:cNvSpPr txBox="1"/>
          <p:nvPr/>
        </p:nvSpPr>
        <p:spPr>
          <a:xfrm>
            <a:off x="4548505" y="3867876"/>
            <a:ext cx="1504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77FF76F-90BF-738C-E672-4F5C80E93E50}"/>
              </a:ext>
            </a:extLst>
          </p:cNvPr>
          <p:cNvSpPr txBox="1"/>
          <p:nvPr/>
        </p:nvSpPr>
        <p:spPr>
          <a:xfrm>
            <a:off x="8015764" y="3845068"/>
            <a:ext cx="1504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3EDDADB-24A5-0911-0E1B-072217013E30}"/>
              </a:ext>
            </a:extLst>
          </p:cNvPr>
          <p:cNvSpPr/>
          <p:nvPr/>
        </p:nvSpPr>
        <p:spPr>
          <a:xfrm>
            <a:off x="477610" y="2748545"/>
            <a:ext cx="2228845" cy="771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E0253A0-5FCE-A7FC-3CF5-6510553D093B}"/>
              </a:ext>
            </a:extLst>
          </p:cNvPr>
          <p:cNvSpPr/>
          <p:nvPr/>
        </p:nvSpPr>
        <p:spPr>
          <a:xfrm>
            <a:off x="477610" y="4497077"/>
            <a:ext cx="2285995" cy="771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A30A5F81-568E-D3E6-D4C7-5E5F68458F1C}"/>
              </a:ext>
            </a:extLst>
          </p:cNvPr>
          <p:cNvSpPr/>
          <p:nvPr/>
        </p:nvSpPr>
        <p:spPr>
          <a:xfrm>
            <a:off x="4496993" y="2746086"/>
            <a:ext cx="2209795" cy="771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E5E838D-69F8-9BE8-6160-02A0E8915E32}"/>
              </a:ext>
            </a:extLst>
          </p:cNvPr>
          <p:cNvSpPr/>
          <p:nvPr/>
        </p:nvSpPr>
        <p:spPr>
          <a:xfrm>
            <a:off x="4548504" y="4353516"/>
            <a:ext cx="2209795" cy="915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8CFAF20-AA9E-A45D-77F2-74B86B835BFB}"/>
              </a:ext>
            </a:extLst>
          </p:cNvPr>
          <p:cNvSpPr/>
          <p:nvPr/>
        </p:nvSpPr>
        <p:spPr>
          <a:xfrm>
            <a:off x="7851537" y="2656212"/>
            <a:ext cx="2228845" cy="771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0CF1BAC-D5F1-27AE-14BF-2B6202566C33}"/>
              </a:ext>
            </a:extLst>
          </p:cNvPr>
          <p:cNvSpPr/>
          <p:nvPr/>
        </p:nvSpPr>
        <p:spPr>
          <a:xfrm>
            <a:off x="7932817" y="4353515"/>
            <a:ext cx="2209795" cy="915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06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236A3C-502D-8CB4-045E-1F90A0935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6856" y="420452"/>
            <a:ext cx="35871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sng" spc="-50" dirty="0">
                <a:solidFill>
                  <a:srgbClr val="C00000"/>
                </a:solidFill>
                <a:latin typeface="+mn-lt"/>
              </a:rPr>
              <a:t>RANDOM</a:t>
            </a:r>
            <a:r>
              <a:rPr sz="3600" b="1" u="sng" spc="-265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14" dirty="0">
                <a:solidFill>
                  <a:srgbClr val="C00000"/>
                </a:solidFill>
                <a:latin typeface="+mn-lt"/>
              </a:rPr>
              <a:t>FOREST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6D9FD8-81BF-D820-848C-64D6B4A8D8F2}"/>
              </a:ext>
            </a:extLst>
          </p:cNvPr>
          <p:cNvSpPr txBox="1"/>
          <p:nvPr/>
        </p:nvSpPr>
        <p:spPr>
          <a:xfrm>
            <a:off x="1358292" y="3671824"/>
            <a:ext cx="16185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B0B591F-342D-483E-B3AE-6BAD58668409}"/>
              </a:ext>
            </a:extLst>
          </p:cNvPr>
          <p:cNvSpPr txBox="1"/>
          <p:nvPr/>
        </p:nvSpPr>
        <p:spPr>
          <a:xfrm>
            <a:off x="1313210" y="1693783"/>
            <a:ext cx="18770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400" b="1" spc="-6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4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B849A-949B-8EDB-088D-A64F45FC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10" y="2327014"/>
            <a:ext cx="2267067" cy="93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37C5E-A1CD-0CB1-0A2F-2DC69D3A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3" y="4418736"/>
            <a:ext cx="2248016" cy="819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32C96-C699-362D-1281-A0FA7C45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83" y="1515581"/>
            <a:ext cx="2650083" cy="2043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E295A-B5E1-90CA-40D5-BA5D5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33" y="3832573"/>
            <a:ext cx="5095712" cy="28107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EF9FA4-AE97-5664-4723-D32531BAC87E}"/>
              </a:ext>
            </a:extLst>
          </p:cNvPr>
          <p:cNvSpPr txBox="1"/>
          <p:nvPr/>
        </p:nvSpPr>
        <p:spPr>
          <a:xfrm>
            <a:off x="7214227" y="802608"/>
            <a:ext cx="2041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spc="-50" dirty="0">
                <a:solidFill>
                  <a:schemeClr val="accent1">
                    <a:lumMod val="75000"/>
                  </a:schemeClr>
                </a:solidFill>
              </a:rPr>
              <a:t>Feature Importance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16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605" y="165888"/>
            <a:ext cx="5831840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220" dirty="0">
                <a:solidFill>
                  <a:srgbClr val="C00000"/>
                </a:solidFill>
                <a:latin typeface="+mn-lt"/>
              </a:rPr>
              <a:t>GRADIENT</a:t>
            </a:r>
            <a:r>
              <a:rPr sz="3600" b="1" u="sng" spc="-333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227" dirty="0">
                <a:solidFill>
                  <a:srgbClr val="C00000"/>
                </a:solidFill>
                <a:latin typeface="+mn-lt"/>
              </a:rPr>
              <a:t>BOOSTING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040" y="1162282"/>
            <a:ext cx="2120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00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867" b="1" spc="-2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767" y="3429000"/>
            <a:ext cx="20066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13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867" b="1" spc="-18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605" y="1746203"/>
            <a:ext cx="2737394" cy="1028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54605" y="4012921"/>
            <a:ext cx="2946393" cy="1028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5659120" y="3452181"/>
            <a:ext cx="5667389" cy="3177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6526450" y="1165838"/>
            <a:ext cx="3485220" cy="2189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31A63-A462-B830-D770-03DCE3D00D0E}"/>
              </a:ext>
            </a:extLst>
          </p:cNvPr>
          <p:cNvSpPr txBox="1"/>
          <p:nvPr/>
        </p:nvSpPr>
        <p:spPr>
          <a:xfrm>
            <a:off x="6901829" y="656066"/>
            <a:ext cx="291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spc="-50" dirty="0">
                <a:solidFill>
                  <a:schemeClr val="accent1">
                    <a:lumMod val="75000"/>
                  </a:schemeClr>
                </a:solidFill>
              </a:rPr>
              <a:t>Feature Importance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33" y="22019"/>
            <a:ext cx="8697807" cy="125391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3600" b="1" u="sng" spc="-180" dirty="0">
                <a:solidFill>
                  <a:srgbClr val="C00000"/>
                </a:solidFill>
                <a:latin typeface="+mn-lt"/>
              </a:rPr>
              <a:t>GRADIENT</a:t>
            </a:r>
            <a:r>
              <a:rPr lang="en-IN" sz="3600" b="1" u="sng" spc="-180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80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87" dirty="0">
                <a:solidFill>
                  <a:srgbClr val="C00000"/>
                </a:solidFill>
                <a:latin typeface="+mn-lt"/>
              </a:rPr>
              <a:t>BOOSTING </a:t>
            </a:r>
            <a:r>
              <a:rPr lang="en-IN" sz="3600" b="1" u="sng" spc="-187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133" dirty="0">
                <a:solidFill>
                  <a:srgbClr val="C00000"/>
                </a:solidFill>
                <a:latin typeface="+mn-lt"/>
              </a:rPr>
              <a:t>REGRESSOR</a:t>
            </a:r>
            <a:r>
              <a:rPr sz="3600" b="1" u="sng" spc="-200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233" dirty="0">
                <a:solidFill>
                  <a:srgbClr val="C00000"/>
                </a:solidFill>
                <a:latin typeface="+mn-lt"/>
              </a:rPr>
              <a:t>WITH  </a:t>
            </a:r>
            <a:r>
              <a:rPr sz="3600" b="1" u="sng" spc="-133" dirty="0">
                <a:solidFill>
                  <a:srgbClr val="C00000"/>
                </a:solidFill>
                <a:latin typeface="+mn-lt"/>
              </a:rPr>
              <a:t>GRIDSEARCH</a:t>
            </a:r>
            <a:r>
              <a:rPr lang="en-IN" sz="3600" b="1" u="sng" spc="-133" dirty="0">
                <a:solidFill>
                  <a:srgbClr val="C00000"/>
                </a:solidFill>
                <a:latin typeface="+mn-lt"/>
              </a:rPr>
              <a:t>  </a:t>
            </a:r>
            <a:r>
              <a:rPr sz="3600" b="1" u="sng" spc="-133" dirty="0">
                <a:solidFill>
                  <a:srgbClr val="C00000"/>
                </a:solidFill>
                <a:latin typeface="+mn-lt"/>
              </a:rPr>
              <a:t>CV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897" y="1461645"/>
            <a:ext cx="2120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00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867" b="1" spc="-2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858" y="3241990"/>
            <a:ext cx="20066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13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Set</a:t>
            </a:r>
            <a:r>
              <a:rPr sz="1867" b="1" spc="-18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Results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618" y="5022335"/>
            <a:ext cx="217661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Hyper</a:t>
            </a:r>
            <a:r>
              <a:rPr sz="1867" b="1" spc="-19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parameter</a:t>
            </a:r>
            <a:endParaRPr sz="1867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618" y="5519889"/>
            <a:ext cx="2708955" cy="1028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4132" y="1975122"/>
            <a:ext cx="2827673" cy="1028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74132" y="3784582"/>
            <a:ext cx="2827673" cy="1028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222241" y="3784582"/>
            <a:ext cx="6197599" cy="2909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242116" y="1522608"/>
            <a:ext cx="3933727" cy="211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02474-D142-2883-FEDC-610842585BE9}"/>
              </a:ext>
            </a:extLst>
          </p:cNvPr>
          <p:cNvSpPr txBox="1"/>
          <p:nvPr/>
        </p:nvSpPr>
        <p:spPr>
          <a:xfrm>
            <a:off x="7121858" y="1029938"/>
            <a:ext cx="2174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spc="-50" dirty="0">
                <a:solidFill>
                  <a:schemeClr val="accent1">
                    <a:lumMod val="75000"/>
                  </a:schemeClr>
                </a:solidFill>
              </a:rPr>
              <a:t>Feature Importance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4FCF-3FD0-EFAC-D13C-0BDA75A0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spc="-229" dirty="0">
                <a:solidFill>
                  <a:srgbClr val="C00000"/>
                </a:solidFill>
                <a:latin typeface="+mn-lt"/>
              </a:rPr>
              <a:t>BUSINESS</a:t>
            </a:r>
            <a:r>
              <a:rPr lang="en-IN" b="1" u="sng" spc="-26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b="1" u="sng" spc="-185" dirty="0">
                <a:solidFill>
                  <a:srgbClr val="C00000"/>
                </a:solidFill>
                <a:latin typeface="+mn-lt"/>
              </a:rPr>
              <a:t>UNDERSTANDING</a:t>
            </a:r>
            <a:endParaRPr lang="en-IN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F42F-85C5-6E2F-F238-EFFC38677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69265" marR="275590" indent="-457200">
              <a:lnSpc>
                <a:spcPct val="114999"/>
              </a:lnSpc>
              <a:spcBef>
                <a:spcPts val="100"/>
              </a:spcBef>
              <a:buFont typeface="DejaVu Sans"/>
              <a:buChar char="➢"/>
              <a:tabLst>
                <a:tab pos="469265" algn="l"/>
                <a:tab pos="469900" algn="l"/>
              </a:tabLst>
            </a:pP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Bike </a:t>
            </a:r>
            <a:r>
              <a:rPr lang="en-US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rentals </a:t>
            </a:r>
            <a:r>
              <a:rPr lang="en-US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have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became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popular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service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in recent </a:t>
            </a:r>
            <a:r>
              <a:rPr lang="en-US" b="1" spc="-11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years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it 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seems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people </a:t>
            </a:r>
            <a:r>
              <a:rPr lang="en-US" b="1" spc="-10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are </a:t>
            </a:r>
            <a:r>
              <a:rPr lang="en-US" b="1" spc="-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using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it </a:t>
            </a: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more </a:t>
            </a:r>
            <a:r>
              <a:rPr lang="en-US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often. </a:t>
            </a:r>
            <a:r>
              <a:rPr lang="en-US" b="1" spc="-2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With </a:t>
            </a:r>
            <a:r>
              <a:rPr lang="en-US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relatively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cheaper</a:t>
            </a:r>
            <a:r>
              <a:rPr lang="en-US" b="1" spc="-4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rates 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b="1" spc="-9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ease </a:t>
            </a:r>
            <a:r>
              <a:rPr lang="en-US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of </a:t>
            </a:r>
            <a:r>
              <a:rPr lang="en-US" b="1" spc="-3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pick </a:t>
            </a:r>
            <a:r>
              <a:rPr lang="en-US" b="1" spc="-3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up </a:t>
            </a:r>
            <a:r>
              <a:rPr lang="en-US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drop </a:t>
            </a:r>
            <a:r>
              <a:rPr lang="en-US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at </a:t>
            </a: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own </a:t>
            </a:r>
            <a:r>
              <a:rPr lang="en-US" b="1" spc="-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convenience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is </a:t>
            </a:r>
            <a:r>
              <a:rPr lang="en-US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what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making  </a:t>
            </a: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this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business</a:t>
            </a:r>
            <a:r>
              <a:rPr lang="en-US" b="1" spc="-1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thrive.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Verdana"/>
              <a:cs typeface="Verdana"/>
            </a:endParaRPr>
          </a:p>
          <a:p>
            <a:pPr marL="469265" marR="23495" indent="-457200">
              <a:lnSpc>
                <a:spcPct val="114999"/>
              </a:lnSpc>
              <a:buFont typeface="DejaVu Sans"/>
              <a:buChar char="➢"/>
              <a:tabLst>
                <a:tab pos="469265" algn="l"/>
                <a:tab pos="469900" algn="l"/>
              </a:tabLst>
            </a:pP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Mostly </a:t>
            </a: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used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by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people </a:t>
            </a: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having </a:t>
            </a:r>
            <a:r>
              <a:rPr lang="en-US" sz="2800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no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personal </a:t>
            </a:r>
            <a:r>
              <a:rPr lang="en-US" sz="2800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vehicles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sz="2800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also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to </a:t>
            </a:r>
            <a:r>
              <a:rPr lang="en-US" sz="2800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avoid 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congested </a:t>
            </a:r>
            <a:r>
              <a:rPr lang="en-US" sz="2800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public </a:t>
            </a:r>
            <a:r>
              <a:rPr lang="en-US" sz="2800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transport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which </a:t>
            </a:r>
            <a:r>
              <a:rPr lang="en-US" sz="2800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that’s why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they </a:t>
            </a:r>
            <a:r>
              <a:rPr lang="en-US" sz="2800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prefer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rental</a:t>
            </a:r>
            <a:r>
              <a:rPr lang="en-US" sz="2800" b="1" spc="-4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bikes.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Verdana"/>
              <a:cs typeface="Verdana"/>
            </a:endParaRPr>
          </a:p>
          <a:p>
            <a:pPr marL="469265" marR="186690" indent="-457200">
              <a:lnSpc>
                <a:spcPct val="114999"/>
              </a:lnSpc>
              <a:buFont typeface="DejaVu Sans"/>
              <a:buChar char="➢"/>
              <a:tabLst>
                <a:tab pos="469265" algn="l"/>
                <a:tab pos="469900" algn="l"/>
              </a:tabLst>
            </a:pPr>
            <a:r>
              <a:rPr lang="en-US" sz="2800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Therefore,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the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business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to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9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strive</a:t>
            </a:r>
            <a:r>
              <a:rPr lang="en-US" sz="2800" b="1" spc="-10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proﬁt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9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more,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it</a:t>
            </a:r>
            <a:r>
              <a:rPr lang="en-US" sz="2800" b="1" spc="-10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has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to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be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always  </a:t>
            </a:r>
            <a:r>
              <a:rPr lang="en-US" sz="2800" b="1" spc="-8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ready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supply </a:t>
            </a:r>
            <a:r>
              <a:rPr lang="en-US" sz="2800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no.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of </a:t>
            </a:r>
            <a:r>
              <a:rPr lang="en-US" sz="2800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bikes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at different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locations,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to </a:t>
            </a:r>
            <a:r>
              <a:rPr lang="en-US" sz="2800" b="1" spc="-2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fulﬁl </a:t>
            </a:r>
            <a:r>
              <a:rPr lang="en-US" sz="2800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the  </a:t>
            </a: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demand.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Verdana"/>
              <a:cs typeface="Verdana"/>
            </a:endParaRPr>
          </a:p>
          <a:p>
            <a:pPr marL="469265" marR="5080" indent="-457200">
              <a:lnSpc>
                <a:spcPct val="114999"/>
              </a:lnSpc>
              <a:buFont typeface="DejaVu Sans"/>
              <a:buChar char="➢"/>
              <a:tabLst>
                <a:tab pos="469265" algn="l"/>
                <a:tab pos="469900" algn="l"/>
                <a:tab pos="1966595" algn="l"/>
              </a:tabLst>
            </a:pPr>
            <a:r>
              <a:rPr lang="en-US" sz="2800" b="1" spc="-6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Our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project	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goal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is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7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pre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planned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set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of</a:t>
            </a:r>
            <a:r>
              <a:rPr lang="en-US" sz="2800" b="1" spc="-11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bike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count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9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values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that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can</a:t>
            </a:r>
            <a:r>
              <a:rPr lang="en-US" sz="2800" b="1" spc="-10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be  </a:t>
            </a:r>
            <a:r>
              <a:rPr lang="en-US" sz="2800" b="1" spc="-9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 </a:t>
            </a:r>
            <a:r>
              <a:rPr lang="en-US" sz="2800" b="1" spc="-5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handy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solution to </a:t>
            </a:r>
            <a:r>
              <a:rPr lang="en-US" sz="2800" b="1" spc="-4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meet </a:t>
            </a:r>
            <a:r>
              <a:rPr lang="en-US" sz="2800" b="1" spc="-8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all</a:t>
            </a:r>
            <a:r>
              <a:rPr lang="en-US" sz="2800" b="1" spc="-340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chemeClr val="accent1">
                    <a:lumMod val="50000"/>
                  </a:schemeClr>
                </a:solidFill>
                <a:latin typeface="Verdana"/>
                <a:cs typeface="Verdana"/>
              </a:rPr>
              <a:t>demands.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289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713117"/>
            <a:ext cx="14782800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N" sz="3600" b="1" u="sng" spc="-347" dirty="0">
                <a:solidFill>
                  <a:srgbClr val="C00000"/>
                </a:solidFill>
                <a:latin typeface="+mn-lt"/>
              </a:rPr>
              <a:t>Conclusion</a:t>
            </a:r>
            <a:endParaRPr sz="3600" b="1" u="sng" spc="-347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600" y="1717645"/>
            <a:ext cx="11948160" cy="2963033"/>
          </a:xfrm>
          <a:prstGeom prst="rect">
            <a:avLst/>
          </a:prstGeom>
        </p:spPr>
        <p:txBody>
          <a:bodyPr vert="horz" wrap="square" lIns="0" tIns="179493" rIns="0" bIns="0" rtlCol="0">
            <a:spAutoFit/>
          </a:bodyPr>
          <a:lstStyle/>
          <a:p>
            <a:pPr marL="588419" indent="-571486">
              <a:spcBef>
                <a:spcPts val="1413"/>
              </a:spcBef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‘Hour’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day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holds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most important</a:t>
            </a:r>
            <a:r>
              <a:rPr sz="1600" b="1" spc="-5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feature.</a:t>
            </a:r>
            <a:endParaRPr sz="1600" dirty="0">
              <a:latin typeface="Verdana"/>
              <a:cs typeface="Verdana"/>
            </a:endParaRPr>
          </a:p>
          <a:p>
            <a:pPr marL="587572" marR="30479" indent="-571486">
              <a:lnSpc>
                <a:spcPct val="150000"/>
              </a:lnSpc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rental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 err="1">
                <a:solidFill>
                  <a:srgbClr val="0B044F"/>
                </a:solidFill>
                <a:latin typeface="Verdana"/>
                <a:cs typeface="Verdana"/>
              </a:rPr>
              <a:t>mo</a:t>
            </a:r>
            <a:r>
              <a:rPr lang="en-IN" sz="1600" b="1" spc="-80" dirty="0" err="1">
                <a:solidFill>
                  <a:srgbClr val="0B044F"/>
                </a:solidFill>
                <a:latin typeface="Verdana"/>
                <a:cs typeface="Verdana"/>
              </a:rPr>
              <a:t>st</a:t>
            </a:r>
            <a:r>
              <a:rPr sz="1600" b="1" spc="-80" dirty="0" err="1">
                <a:solidFill>
                  <a:srgbClr val="0B044F"/>
                </a:solidFill>
                <a:latin typeface="Verdana"/>
                <a:cs typeface="Verdana"/>
              </a:rPr>
              <a:t>ly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correlated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with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time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day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as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it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peak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at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380" dirty="0">
                <a:solidFill>
                  <a:srgbClr val="0B044F"/>
                </a:solidFill>
                <a:latin typeface="Verdana"/>
                <a:cs typeface="Verdana"/>
              </a:rPr>
              <a:t>10 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am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morning and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8 </a:t>
            </a:r>
            <a:r>
              <a:rPr sz="1600" b="1" spc="-20" dirty="0">
                <a:solidFill>
                  <a:srgbClr val="0B044F"/>
                </a:solidFill>
                <a:latin typeface="Verdana"/>
                <a:cs typeface="Verdana"/>
              </a:rPr>
              <a:t>pm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at</a:t>
            </a:r>
            <a:r>
              <a:rPr sz="1600" b="1" spc="-44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evening.</a:t>
            </a:r>
            <a:endParaRPr sz="1600" dirty="0">
              <a:latin typeface="Verdana"/>
              <a:cs typeface="Verdana"/>
            </a:endParaRPr>
          </a:p>
          <a:p>
            <a:pPr marL="587572" marR="895751" indent="-571486">
              <a:lnSpc>
                <a:spcPct val="150000"/>
              </a:lnSpc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observed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rental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high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during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working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days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than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non 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working</a:t>
            </a:r>
            <a:r>
              <a:rPr sz="1600" b="1" spc="-13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40" dirty="0">
                <a:solidFill>
                  <a:srgbClr val="0B044F"/>
                </a:solidFill>
                <a:latin typeface="Verdana"/>
                <a:cs typeface="Verdana"/>
              </a:rPr>
              <a:t>day.</a:t>
            </a:r>
            <a:endParaRPr sz="1600" dirty="0">
              <a:latin typeface="Verdana"/>
              <a:cs typeface="Verdana"/>
            </a:endParaRPr>
          </a:p>
          <a:p>
            <a:pPr marL="587572" marR="185415" indent="-571486">
              <a:lnSpc>
                <a:spcPct val="150000"/>
              </a:lnSpc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see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people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generally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prefer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at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moderate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high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temperatures, 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when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little</a:t>
            </a:r>
            <a:r>
              <a:rPr sz="1600" b="1" spc="-26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windy</a:t>
            </a:r>
            <a:endParaRPr sz="1600" dirty="0">
              <a:latin typeface="Verdana"/>
              <a:cs typeface="Verdana"/>
            </a:endParaRPr>
          </a:p>
          <a:p>
            <a:pPr marL="587572" marR="6773" indent="-571486">
              <a:lnSpc>
                <a:spcPct val="150000"/>
              </a:lnSpc>
              <a:buFont typeface="DejaVu Sans"/>
              <a:buChar char="➢"/>
              <a:tabLst>
                <a:tab pos="587572" algn="l"/>
                <a:tab pos="588419" algn="l"/>
              </a:tabLst>
            </a:pPr>
            <a:r>
              <a:rPr sz="1600" b="1" spc="-260" dirty="0">
                <a:solidFill>
                  <a:srgbClr val="0B044F"/>
                </a:solidFill>
                <a:latin typeface="Verdana"/>
                <a:cs typeface="Verdana"/>
              </a:rPr>
              <a:t>It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observed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highest number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rentals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counts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Autumn </a:t>
            </a:r>
            <a:r>
              <a:rPr sz="1600" b="1" spc="-287" dirty="0">
                <a:solidFill>
                  <a:srgbClr val="0B044F"/>
                </a:solidFill>
                <a:latin typeface="Verdana"/>
                <a:cs typeface="Verdana"/>
              </a:rPr>
              <a:t>&amp;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Summer 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seasons </a:t>
            </a:r>
            <a:r>
              <a:rPr sz="1600" b="1" spc="-287" dirty="0">
                <a:solidFill>
                  <a:srgbClr val="0B044F"/>
                </a:solidFill>
                <a:latin typeface="Verdana"/>
                <a:cs typeface="Verdana"/>
              </a:rPr>
              <a:t>&amp;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lowest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in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winter 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season.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observed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highest number</a:t>
            </a:r>
            <a:r>
              <a:rPr sz="1600" b="1" spc="-54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of 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rentals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on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a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clear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day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lowest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on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a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snowy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or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rainy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40" dirty="0">
                <a:solidFill>
                  <a:srgbClr val="0B044F"/>
                </a:solidFill>
                <a:latin typeface="Verdana"/>
                <a:cs typeface="Verdana"/>
              </a:rPr>
              <a:t>day.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sz="1600" b="1" spc="-152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observed 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with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increasing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humidity,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number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of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2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rental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counts</a:t>
            </a:r>
            <a:r>
              <a:rPr sz="1600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decreases.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065" y="1200609"/>
            <a:ext cx="11555307" cy="11215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62173" marR="6773" indent="-546086">
              <a:lnSpc>
                <a:spcPct val="114999"/>
              </a:lnSpc>
              <a:spcBef>
                <a:spcPts val="133"/>
              </a:spcBef>
              <a:buFont typeface="DejaVu Sans"/>
              <a:buChar char="➢"/>
              <a:tabLst>
                <a:tab pos="562173" algn="l"/>
                <a:tab pos="563019" algn="l"/>
              </a:tabLst>
            </a:pPr>
            <a:r>
              <a:rPr sz="1600" b="1" spc="-20" dirty="0">
                <a:solidFill>
                  <a:srgbClr val="0B044F"/>
                </a:solidFill>
                <a:latin typeface="Verdana"/>
                <a:cs typeface="Verdana"/>
              </a:rPr>
              <a:t>When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compare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root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mean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squared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error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mean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absolute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error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all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the 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models,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Random </a:t>
            </a:r>
            <a:r>
              <a:rPr sz="1600" b="1" spc="-87" dirty="0">
                <a:solidFill>
                  <a:srgbClr val="0B044F"/>
                </a:solidFill>
                <a:latin typeface="Verdana"/>
                <a:cs typeface="Verdana"/>
              </a:rPr>
              <a:t>forest Regressor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Gradient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Boosting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gridsearchcv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gives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38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highest  </a:t>
            </a:r>
            <a:r>
              <a:rPr sz="1600" b="1" spc="-160" dirty="0">
                <a:solidFill>
                  <a:srgbClr val="0B044F"/>
                </a:solidFill>
                <a:latin typeface="Verdana"/>
                <a:cs typeface="Verdana"/>
              </a:rPr>
              <a:t>R2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score </a:t>
            </a:r>
            <a:r>
              <a:rPr sz="1600" b="1" spc="-67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sz="1600" b="1" spc="-339" dirty="0">
                <a:solidFill>
                  <a:srgbClr val="0B044F"/>
                </a:solidFill>
                <a:latin typeface="Verdana"/>
                <a:cs typeface="Verdana"/>
              </a:rPr>
              <a:t>99%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373" dirty="0">
                <a:solidFill>
                  <a:srgbClr val="0B044F"/>
                </a:solidFill>
                <a:latin typeface="Verdana"/>
                <a:cs typeface="Verdana"/>
              </a:rPr>
              <a:t>95%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respectively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for </a:t>
            </a:r>
            <a:r>
              <a:rPr sz="1600" b="1" spc="-100" dirty="0">
                <a:solidFill>
                  <a:srgbClr val="0B044F"/>
                </a:solidFill>
                <a:latin typeface="Verdana"/>
                <a:cs typeface="Verdana"/>
              </a:rPr>
              <a:t>Train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Set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sz="1600" b="1" spc="-373" dirty="0">
                <a:solidFill>
                  <a:srgbClr val="0B044F"/>
                </a:solidFill>
                <a:latin typeface="Verdana"/>
                <a:cs typeface="Verdana"/>
              </a:rPr>
              <a:t>92%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for 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Test </a:t>
            </a:r>
            <a:r>
              <a:rPr sz="1600" b="1" spc="-100" dirty="0">
                <a:solidFill>
                  <a:srgbClr val="0B044F"/>
                </a:solidFill>
                <a:latin typeface="Verdana"/>
                <a:cs typeface="Verdana"/>
              </a:rPr>
              <a:t>set. </a:t>
            </a:r>
            <a:r>
              <a:rPr sz="1600" b="1" spc="-133" dirty="0">
                <a:solidFill>
                  <a:srgbClr val="0B044F"/>
                </a:solidFill>
                <a:latin typeface="Verdana"/>
                <a:cs typeface="Verdana"/>
              </a:rPr>
              <a:t>So,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ﬁnally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this 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model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0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best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93" dirty="0">
                <a:solidFill>
                  <a:srgbClr val="0B044F"/>
                </a:solidFill>
                <a:latin typeface="Verdana"/>
                <a:cs typeface="Verdana"/>
              </a:rPr>
              <a:t>for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predicting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7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6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B044F"/>
                </a:solidFill>
                <a:latin typeface="Verdana"/>
                <a:cs typeface="Verdana"/>
              </a:rPr>
              <a:t>rental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40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53" dirty="0">
                <a:solidFill>
                  <a:srgbClr val="0B044F"/>
                </a:solidFill>
                <a:latin typeface="Verdana"/>
                <a:cs typeface="Verdana"/>
              </a:rPr>
              <a:t>on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73" dirty="0">
                <a:solidFill>
                  <a:srgbClr val="0B044F"/>
                </a:solidFill>
                <a:latin typeface="Verdana"/>
                <a:cs typeface="Verdana"/>
              </a:rPr>
              <a:t>daily</a:t>
            </a:r>
            <a:r>
              <a:rPr sz="1600" b="1" spc="-113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600" b="1" spc="-107" dirty="0">
                <a:solidFill>
                  <a:srgbClr val="0B044F"/>
                </a:solidFill>
                <a:latin typeface="Verdana"/>
                <a:cs typeface="Verdana"/>
              </a:rPr>
              <a:t>basis.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065" y="2726794"/>
            <a:ext cx="4990255" cy="3768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6114239" y="2987040"/>
            <a:ext cx="5569761" cy="3279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4077" y="224831"/>
            <a:ext cx="4364567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33" dirty="0">
                <a:solidFill>
                  <a:srgbClr val="C00000"/>
                </a:solidFill>
                <a:latin typeface="+mn-lt"/>
              </a:rPr>
              <a:t>C</a:t>
            </a:r>
            <a:r>
              <a:rPr sz="3600" b="1" u="sng" spc="-93" dirty="0">
                <a:solidFill>
                  <a:srgbClr val="C00000"/>
                </a:solidFill>
                <a:latin typeface="+mn-lt"/>
              </a:rPr>
              <a:t>ONC</a:t>
            </a:r>
            <a:r>
              <a:rPr sz="3600" b="1" u="sng" spc="-120" dirty="0">
                <a:solidFill>
                  <a:srgbClr val="C00000"/>
                </a:solidFill>
                <a:latin typeface="+mn-lt"/>
              </a:rPr>
              <a:t>L</a:t>
            </a:r>
            <a:r>
              <a:rPr sz="3600" b="1" u="sng" spc="-347" dirty="0">
                <a:solidFill>
                  <a:srgbClr val="C00000"/>
                </a:solidFill>
                <a:latin typeface="+mn-lt"/>
              </a:rPr>
              <a:t>USION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3565" y="2881877"/>
            <a:ext cx="5156200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N" sz="6400" b="1" spc="-227" dirty="0">
                <a:latin typeface="+mn-lt"/>
              </a:rPr>
              <a:t>     </a:t>
            </a:r>
            <a:r>
              <a:rPr sz="6400" b="1" spc="-227" dirty="0">
                <a:latin typeface="+mn-lt"/>
              </a:rPr>
              <a:t>THANK</a:t>
            </a:r>
            <a:r>
              <a:rPr sz="6400" b="1" spc="-473" dirty="0">
                <a:latin typeface="+mn-lt"/>
              </a:rPr>
              <a:t> </a:t>
            </a:r>
            <a:r>
              <a:rPr sz="6400" b="1" spc="-260" dirty="0">
                <a:latin typeface="+mn-lt"/>
              </a:rPr>
              <a:t>YOU</a:t>
            </a:r>
            <a:endParaRPr sz="6400" b="1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6D85-40D3-0454-0161-9A58E036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93" y="237929"/>
            <a:ext cx="5579706" cy="886408"/>
          </a:xfrm>
        </p:spPr>
        <p:txBody>
          <a:bodyPr>
            <a:normAutofit/>
          </a:bodyPr>
          <a:lstStyle/>
          <a:p>
            <a:r>
              <a:rPr lang="en-IN" sz="3600" b="1" u="sng" spc="-155" dirty="0">
                <a:solidFill>
                  <a:srgbClr val="C00000"/>
                </a:solidFill>
                <a:latin typeface="+mn-lt"/>
              </a:rPr>
              <a:t>DATA</a:t>
            </a:r>
            <a:r>
              <a:rPr lang="en-IN" sz="3600" b="1" u="sng" spc="-28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110" dirty="0">
                <a:solidFill>
                  <a:srgbClr val="C00000"/>
                </a:solidFill>
                <a:latin typeface="+mn-lt"/>
              </a:rPr>
              <a:t>SUMMARY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E2F58C-467C-2434-4F63-31DB60FAF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853" y="3429000"/>
            <a:ext cx="11420669" cy="2971800"/>
          </a:xfrm>
        </p:spPr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8DD20D-4F10-3441-8F2D-48D010C65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43607"/>
            <a:ext cx="11084734" cy="1866123"/>
          </a:xfrm>
        </p:spPr>
        <p:txBody>
          <a:bodyPr/>
          <a:lstStyle/>
          <a:p>
            <a:pPr marL="441325" indent="-428625">
              <a:lnSpc>
                <a:spcPct val="100000"/>
              </a:lnSpc>
              <a:spcBef>
                <a:spcPts val="385"/>
              </a:spcBef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This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Dataset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contains </a:t>
            </a:r>
            <a:r>
              <a:rPr lang="en-US" sz="1600" b="1" spc="-110" dirty="0">
                <a:solidFill>
                  <a:srgbClr val="0B044F"/>
                </a:solidFill>
                <a:latin typeface="Verdana"/>
                <a:cs typeface="Verdana"/>
              </a:rPr>
              <a:t>8760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lines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and </a:t>
            </a:r>
            <a:r>
              <a:rPr lang="en-US" sz="1600" b="1" spc="-275" dirty="0">
                <a:solidFill>
                  <a:srgbClr val="0B044F"/>
                </a:solidFill>
                <a:latin typeface="Verdana"/>
                <a:cs typeface="Verdana"/>
              </a:rPr>
              <a:t>14</a:t>
            </a:r>
            <a:r>
              <a:rPr lang="en-US" sz="1600" b="1" spc="-2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columns.</a:t>
            </a:r>
            <a:endParaRPr lang="en-US" sz="1600" dirty="0">
              <a:latin typeface="Verdana"/>
              <a:cs typeface="Verdana"/>
            </a:endParaRPr>
          </a:p>
          <a:p>
            <a:pPr marL="441325" indent="-428625">
              <a:lnSpc>
                <a:spcPct val="100000"/>
              </a:lnSpc>
              <a:spcBef>
                <a:spcPts val="290"/>
              </a:spcBef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Three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categorical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features </a:t>
            </a:r>
            <a:r>
              <a:rPr lang="en-US" sz="1600" b="1" spc="-100" dirty="0">
                <a:solidFill>
                  <a:srgbClr val="0B044F"/>
                </a:solidFill>
                <a:latin typeface="Verdana"/>
                <a:cs typeface="Verdana"/>
              </a:rPr>
              <a:t>‘Seasons’, 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‘Holiday’, </a:t>
            </a:r>
            <a:r>
              <a:rPr lang="en-US" sz="1600" b="1" spc="-215" dirty="0">
                <a:solidFill>
                  <a:srgbClr val="0B044F"/>
                </a:solidFill>
                <a:latin typeface="Verdana"/>
                <a:cs typeface="Verdana"/>
              </a:rPr>
              <a:t>&amp;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‘Functioning</a:t>
            </a:r>
            <a:r>
              <a:rPr lang="en-US" sz="1600" b="1" spc="-37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95" dirty="0">
                <a:solidFill>
                  <a:srgbClr val="0B044F"/>
                </a:solidFill>
                <a:latin typeface="Verdana"/>
                <a:cs typeface="Verdana"/>
              </a:rPr>
              <a:t>Day’.</a:t>
            </a:r>
            <a:endParaRPr lang="en-US" sz="1600" dirty="0">
              <a:latin typeface="Verdana"/>
              <a:cs typeface="Verdana"/>
            </a:endParaRPr>
          </a:p>
          <a:p>
            <a:pPr marL="441325" indent="-428625">
              <a:lnSpc>
                <a:spcPct val="100000"/>
              </a:lnSpc>
              <a:spcBef>
                <a:spcPts val="285"/>
              </a:spcBef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One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Datetime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features</a:t>
            </a:r>
            <a:r>
              <a:rPr lang="en-US" sz="1600" b="1" spc="-20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‘Date’.</a:t>
            </a:r>
            <a:endParaRPr lang="en-US" sz="1600" dirty="0">
              <a:latin typeface="Verdana"/>
              <a:cs typeface="Verdana"/>
            </a:endParaRPr>
          </a:p>
          <a:p>
            <a:pPr marL="440690" marR="5080" indent="-428625">
              <a:lnSpc>
                <a:spcPct val="114999"/>
              </a:lnSpc>
              <a:buFont typeface="DejaVu Sans"/>
              <a:buChar char="➢"/>
              <a:tabLst>
                <a:tab pos="440690" algn="l"/>
                <a:tab pos="441325" algn="l"/>
              </a:tabLst>
            </a:pP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have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some numerical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type 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variables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such </a:t>
            </a:r>
            <a:r>
              <a:rPr lang="en-US" sz="1600" b="1" spc="-95" dirty="0">
                <a:solidFill>
                  <a:srgbClr val="0B044F"/>
                </a:solidFill>
                <a:latin typeface="Verdana"/>
                <a:cs typeface="Verdana"/>
              </a:rPr>
              <a:t>as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temperature,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humidity,</a:t>
            </a:r>
            <a:r>
              <a:rPr lang="en-US" sz="1600" b="1" spc="-3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wind,  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visibility,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dew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point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temp, 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solar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radiation, 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rainfall,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snowfall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which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tells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the 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environment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conditions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at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particular hour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600" b="1" spc="-3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105" dirty="0">
                <a:solidFill>
                  <a:srgbClr val="0B044F"/>
                </a:solidFill>
                <a:latin typeface="Verdana"/>
                <a:cs typeface="Verdana"/>
              </a:rPr>
              <a:t>day.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3DD72B6-BA86-2173-71E6-62487E48B3E5}"/>
              </a:ext>
            </a:extLst>
          </p:cNvPr>
          <p:cNvSpPr/>
          <p:nvPr/>
        </p:nvSpPr>
        <p:spPr>
          <a:xfrm>
            <a:off x="503854" y="3452327"/>
            <a:ext cx="11420668" cy="2948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37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D9AD-2A65-4871-5BF3-F1FB9014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spc="-100" dirty="0">
                <a:solidFill>
                  <a:srgbClr val="C00000"/>
                </a:solidFill>
                <a:latin typeface="+mn-lt"/>
              </a:rPr>
              <a:t>FEATURE</a:t>
            </a:r>
            <a:r>
              <a:rPr lang="en-IN" sz="3600" b="1" u="sng" spc="-225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95" dirty="0">
                <a:solidFill>
                  <a:srgbClr val="C00000"/>
                </a:solidFill>
                <a:latin typeface="+mn-lt"/>
              </a:rPr>
              <a:t>SUMMARY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D3F7-ADD1-EB5D-D1CD-4DC26699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6565" indent="-444500">
              <a:lnSpc>
                <a:spcPct val="100000"/>
              </a:lnSpc>
              <a:spcBef>
                <a:spcPts val="4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Date </a:t>
            </a:r>
            <a:r>
              <a:rPr lang="en-US" sz="2800" b="1" spc="-240" dirty="0">
                <a:solidFill>
                  <a:srgbClr val="0B044F"/>
                </a:solidFill>
                <a:latin typeface="Verdana"/>
                <a:cs typeface="Verdana"/>
              </a:rPr>
              <a:t>:</a:t>
            </a:r>
            <a:r>
              <a:rPr lang="en-US" sz="28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Year-Month-Day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Bike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Count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Count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bikes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rented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at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each</a:t>
            </a:r>
            <a:r>
              <a:rPr lang="en-US" sz="2800" b="1" spc="-40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hour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Hour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Hour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day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Temperature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Temperature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Celsius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9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Humidity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</a:t>
            </a:r>
            <a:r>
              <a:rPr lang="en-US" sz="2800" b="1" spc="-15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75" dirty="0">
                <a:solidFill>
                  <a:srgbClr val="0B044F"/>
                </a:solidFill>
                <a:latin typeface="Verdana"/>
                <a:cs typeface="Verdana"/>
              </a:rPr>
              <a:t>%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15" dirty="0">
                <a:solidFill>
                  <a:srgbClr val="0B044F"/>
                </a:solidFill>
                <a:latin typeface="Verdana"/>
                <a:cs typeface="Verdana"/>
              </a:rPr>
              <a:t>Wind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Speed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</a:t>
            </a:r>
            <a:r>
              <a:rPr lang="en-US" sz="2800" b="1" spc="-23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250" dirty="0">
                <a:solidFill>
                  <a:srgbClr val="0B044F"/>
                </a:solidFill>
                <a:latin typeface="Verdana"/>
                <a:cs typeface="Verdana"/>
              </a:rPr>
              <a:t>m/s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Visibility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</a:t>
            </a:r>
            <a:r>
              <a:rPr lang="en-US" sz="2800" b="1" spc="-13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204" dirty="0">
                <a:solidFill>
                  <a:srgbClr val="0B044F"/>
                </a:solidFill>
                <a:latin typeface="Verdana"/>
                <a:cs typeface="Verdana"/>
              </a:rPr>
              <a:t>10m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Dew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point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temperature</a:t>
            </a:r>
            <a:r>
              <a:rPr lang="en-US" sz="2800" b="1" spc="-20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-Celsius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Solar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radiation</a:t>
            </a:r>
            <a:r>
              <a:rPr lang="en-US" sz="2800" b="1" spc="-11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75" dirty="0">
                <a:solidFill>
                  <a:srgbClr val="0B044F"/>
                </a:solidFill>
                <a:latin typeface="Verdana"/>
                <a:cs typeface="Verdana"/>
              </a:rPr>
              <a:t>-MJ/m2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9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Rainfall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-mm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Snowfall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-cm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Seasons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-Winter,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Spring, Summer,</a:t>
            </a:r>
            <a:r>
              <a:rPr lang="en-US" sz="2800" b="1" spc="-14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Autumn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Holiday </a:t>
            </a:r>
            <a:r>
              <a:rPr lang="en-US" sz="2800" b="1" spc="-120" dirty="0">
                <a:solidFill>
                  <a:srgbClr val="0B044F"/>
                </a:solidFill>
                <a:latin typeface="Verdana"/>
                <a:cs typeface="Verdana"/>
              </a:rPr>
              <a:t>-Holiday/No</a:t>
            </a:r>
            <a:r>
              <a:rPr lang="en-US" sz="28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Holiday</a:t>
            </a:r>
            <a:endParaRPr lang="en-US" sz="2800" dirty="0">
              <a:latin typeface="Verdana"/>
              <a:cs typeface="Verdana"/>
            </a:endParaRPr>
          </a:p>
          <a:p>
            <a:pPr marL="456565" indent="-444500">
              <a:lnSpc>
                <a:spcPct val="100000"/>
              </a:lnSpc>
              <a:spcBef>
                <a:spcPts val="305"/>
              </a:spcBef>
              <a:buFont typeface="DejaVu Sans"/>
              <a:buChar char="➢"/>
              <a:tabLst>
                <a:tab pos="456565" algn="l"/>
                <a:tab pos="457200" algn="l"/>
              </a:tabLst>
            </a:pP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Functional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Day </a:t>
            </a:r>
            <a:r>
              <a:rPr lang="en-US" sz="2800" b="1" spc="-160" dirty="0">
                <a:solidFill>
                  <a:srgbClr val="0B044F"/>
                </a:solidFill>
                <a:latin typeface="Verdana"/>
                <a:cs typeface="Verdana"/>
              </a:rPr>
              <a:t>- </a:t>
            </a:r>
            <a:r>
              <a:rPr lang="en-US" sz="2800" b="1" spc="-75" dirty="0" err="1">
                <a:solidFill>
                  <a:srgbClr val="0B044F"/>
                </a:solidFill>
                <a:latin typeface="Verdana"/>
                <a:cs typeface="Verdana"/>
              </a:rPr>
              <a:t>NoFunc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(Non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Functional </a:t>
            </a:r>
            <a:r>
              <a:rPr lang="en-US" sz="2800" b="1" spc="-90" dirty="0" err="1">
                <a:solidFill>
                  <a:srgbClr val="0B044F"/>
                </a:solidFill>
                <a:latin typeface="Verdana"/>
                <a:cs typeface="Verdana"/>
              </a:rPr>
              <a:t>Hrs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),Fun(Functional</a:t>
            </a:r>
            <a:r>
              <a:rPr lang="en-US" sz="2800" b="1" spc="-14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50" dirty="0" err="1">
                <a:solidFill>
                  <a:srgbClr val="0B044F"/>
                </a:solidFill>
                <a:latin typeface="Verdana"/>
                <a:cs typeface="Verdana"/>
              </a:rPr>
              <a:t>Hrs</a:t>
            </a:r>
            <a:r>
              <a:rPr lang="en-US" sz="2800" b="1" spc="-150" dirty="0">
                <a:solidFill>
                  <a:srgbClr val="0B044F"/>
                </a:solidFill>
                <a:latin typeface="Verdana"/>
                <a:cs typeface="Verdana"/>
              </a:rPr>
              <a:t>)</a:t>
            </a:r>
            <a:endParaRPr lang="en-US" sz="2800" dirty="0">
              <a:latin typeface="Verdana"/>
              <a:cs typeface="Verdan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43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7956-B812-8FCA-9283-E0D24445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spc="-285" dirty="0">
                <a:solidFill>
                  <a:srgbClr val="C00000"/>
                </a:solidFill>
                <a:latin typeface="+mn-lt"/>
              </a:rPr>
              <a:t>INSIGHTS </a:t>
            </a:r>
            <a:r>
              <a:rPr lang="en-IN" sz="3600" b="1" u="sng" spc="-45" dirty="0">
                <a:solidFill>
                  <a:srgbClr val="C00000"/>
                </a:solidFill>
                <a:latin typeface="+mn-lt"/>
              </a:rPr>
              <a:t>FROM </a:t>
            </a:r>
            <a:r>
              <a:rPr lang="en-IN" sz="3600" b="1" u="sng" spc="-80" dirty="0">
                <a:solidFill>
                  <a:srgbClr val="C00000"/>
                </a:solidFill>
                <a:latin typeface="+mn-lt"/>
              </a:rPr>
              <a:t>OUR</a:t>
            </a:r>
            <a:r>
              <a:rPr lang="en-IN" sz="3600" b="1" u="sng" spc="-254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IN" sz="3600" b="1" u="sng" spc="-140" dirty="0">
                <a:solidFill>
                  <a:srgbClr val="C00000"/>
                </a:solidFill>
                <a:latin typeface="+mn-lt"/>
              </a:rPr>
              <a:t>DATASET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346A-BD17-2D42-1D2C-4D7A0540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22275" indent="-409575">
              <a:lnSpc>
                <a:spcPct val="100000"/>
              </a:lnSpc>
              <a:spcBef>
                <a:spcPts val="94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There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No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Missing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Values</a:t>
            </a:r>
            <a:r>
              <a:rPr lang="en-US" sz="2800" b="1" spc="-19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present</a:t>
            </a:r>
            <a:endParaRPr lang="en-US" sz="2800" dirty="0">
              <a:latin typeface="Verdana"/>
              <a:cs typeface="Verdana"/>
            </a:endParaRPr>
          </a:p>
          <a:p>
            <a:pPr marL="422275" indent="-409575">
              <a:lnSpc>
                <a:spcPct val="100000"/>
              </a:lnSpc>
              <a:spcBef>
                <a:spcPts val="84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There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No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Duplicate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values</a:t>
            </a:r>
            <a:r>
              <a:rPr lang="en-US" sz="2800" b="1" spc="-20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present</a:t>
            </a:r>
            <a:endParaRPr lang="en-US" sz="2800" dirty="0">
              <a:latin typeface="Verdana"/>
              <a:cs typeface="Verdana"/>
            </a:endParaRPr>
          </a:p>
          <a:p>
            <a:pPr marL="422275" indent="-409575">
              <a:lnSpc>
                <a:spcPct val="100000"/>
              </a:lnSpc>
              <a:spcBef>
                <a:spcPts val="84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There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No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null</a:t>
            </a:r>
            <a:r>
              <a:rPr lang="en-US" sz="2800" b="1" spc="-15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values.</a:t>
            </a:r>
            <a:endParaRPr lang="en-US" sz="2800" dirty="0">
              <a:latin typeface="Verdana"/>
              <a:cs typeface="Verdana"/>
            </a:endParaRPr>
          </a:p>
          <a:p>
            <a:pPr marL="421640" marR="47625" indent="-409575">
              <a:lnSpc>
                <a:spcPct val="150000"/>
              </a:lnSpc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20" dirty="0">
                <a:solidFill>
                  <a:srgbClr val="0B044F"/>
                </a:solidFill>
                <a:latin typeface="Verdana"/>
                <a:cs typeface="Verdana"/>
              </a:rPr>
              <a:t>And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ﬁnally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have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'rented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count'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variable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which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need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predict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for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new 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observations</a:t>
            </a:r>
            <a:endParaRPr lang="en-US" sz="2800" dirty="0">
              <a:latin typeface="Verdana"/>
              <a:cs typeface="Verdana"/>
            </a:endParaRPr>
          </a:p>
          <a:p>
            <a:pPr marL="421640" marR="913765" indent="-409575">
              <a:lnSpc>
                <a:spcPct val="150000"/>
              </a:lnSpc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dataset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shows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hourly rental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data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for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one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year </a:t>
            </a:r>
            <a:r>
              <a:rPr lang="en-US" sz="2800" b="1" spc="-350" dirty="0">
                <a:solidFill>
                  <a:srgbClr val="0B044F"/>
                </a:solidFill>
                <a:latin typeface="Verdana"/>
                <a:cs typeface="Verdana"/>
              </a:rPr>
              <a:t>(1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December </a:t>
            </a:r>
            <a:r>
              <a:rPr lang="en-US" sz="2800" b="1" spc="-204" dirty="0">
                <a:solidFill>
                  <a:srgbClr val="0B044F"/>
                </a:solidFill>
                <a:latin typeface="Verdana"/>
                <a:cs typeface="Verdana"/>
              </a:rPr>
              <a:t>2017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2800" b="1" spc="-17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310" dirty="0">
                <a:solidFill>
                  <a:srgbClr val="0B044F"/>
                </a:solidFill>
                <a:latin typeface="Verdana"/>
                <a:cs typeface="Verdana"/>
              </a:rPr>
              <a:t>31  </a:t>
            </a:r>
            <a:r>
              <a:rPr lang="en-US" sz="2800" b="1" spc="-135" dirty="0">
                <a:solidFill>
                  <a:srgbClr val="0B044F"/>
                </a:solidFill>
                <a:latin typeface="Verdana"/>
                <a:cs typeface="Verdana"/>
              </a:rPr>
              <a:t>November(2018)(365 </a:t>
            </a:r>
            <a:r>
              <a:rPr lang="en-US" sz="2800" b="1" spc="-110" dirty="0">
                <a:solidFill>
                  <a:srgbClr val="0B044F"/>
                </a:solidFill>
                <a:latin typeface="Verdana"/>
                <a:cs typeface="Verdana"/>
              </a:rPr>
              <a:t>days).we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consider </a:t>
            </a:r>
            <a:r>
              <a:rPr lang="en-US" sz="2800" b="1" spc="-55" dirty="0">
                <a:solidFill>
                  <a:srgbClr val="0B044F"/>
                </a:solidFill>
                <a:latin typeface="Verdana"/>
                <a:cs typeface="Verdana"/>
              </a:rPr>
              <a:t>this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as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single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year</a:t>
            </a:r>
            <a:r>
              <a:rPr lang="en-US" sz="2800" b="1" spc="-10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data</a:t>
            </a:r>
            <a:endParaRPr lang="en-US" sz="2800" dirty="0">
              <a:latin typeface="Verdana"/>
              <a:cs typeface="Verdana"/>
            </a:endParaRPr>
          </a:p>
          <a:p>
            <a:pPr marL="422275" indent="-409575">
              <a:lnSpc>
                <a:spcPct val="100000"/>
              </a:lnSpc>
              <a:spcBef>
                <a:spcPts val="84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So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convert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"date"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column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into </a:t>
            </a:r>
            <a:r>
              <a:rPr lang="en-US" sz="2800" b="1" spc="-170" dirty="0">
                <a:solidFill>
                  <a:srgbClr val="0B044F"/>
                </a:solidFill>
                <a:latin typeface="Verdana"/>
                <a:cs typeface="Verdana"/>
              </a:rPr>
              <a:t>3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different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column </a:t>
            </a:r>
            <a:r>
              <a:rPr lang="en-US" sz="2800" b="1" spc="-85" dirty="0" err="1">
                <a:solidFill>
                  <a:srgbClr val="0B044F"/>
                </a:solidFill>
                <a:latin typeface="Verdana"/>
                <a:cs typeface="Verdana"/>
              </a:rPr>
              <a:t>i.e</a:t>
            </a:r>
            <a:r>
              <a:rPr lang="en-US" sz="2800" b="1" spc="-254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130" dirty="0">
                <a:solidFill>
                  <a:srgbClr val="0B044F"/>
                </a:solidFill>
                <a:latin typeface="Verdana"/>
                <a:cs typeface="Verdana"/>
              </a:rPr>
              <a:t>"</a:t>
            </a:r>
            <a:r>
              <a:rPr lang="en-US" sz="2800" b="1" spc="-130" dirty="0" err="1">
                <a:solidFill>
                  <a:srgbClr val="0B044F"/>
                </a:solidFill>
                <a:latin typeface="Verdana"/>
                <a:cs typeface="Verdana"/>
              </a:rPr>
              <a:t>year","month","day</a:t>
            </a:r>
            <a:r>
              <a:rPr lang="en-US" sz="2800" b="1" spc="-130" dirty="0">
                <a:solidFill>
                  <a:srgbClr val="0B044F"/>
                </a:solidFill>
                <a:latin typeface="Verdana"/>
                <a:cs typeface="Verdana"/>
              </a:rPr>
              <a:t>".</a:t>
            </a:r>
            <a:endParaRPr lang="en-US" sz="2800" dirty="0">
              <a:latin typeface="Verdana"/>
              <a:cs typeface="Verdana"/>
            </a:endParaRPr>
          </a:p>
          <a:p>
            <a:pPr marL="421640" marR="5080" indent="-409575">
              <a:lnSpc>
                <a:spcPct val="150000"/>
              </a:lnSpc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We </a:t>
            </a:r>
            <a:r>
              <a:rPr lang="en-US" sz="2800" b="1" spc="-30" dirty="0">
                <a:solidFill>
                  <a:srgbClr val="0B044F"/>
                </a:solidFill>
                <a:latin typeface="Verdana"/>
                <a:cs typeface="Verdana"/>
              </a:rPr>
              <a:t>change </a:t>
            </a:r>
            <a:r>
              <a:rPr lang="en-US" sz="2800" b="1" spc="-35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2800" b="1" spc="-40" dirty="0">
                <a:solidFill>
                  <a:srgbClr val="0B044F"/>
                </a:solidFill>
                <a:latin typeface="Verdana"/>
                <a:cs typeface="Verdana"/>
              </a:rPr>
              <a:t>name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of some </a:t>
            </a:r>
            <a:r>
              <a:rPr lang="en-US" sz="2800" b="1" spc="-65" dirty="0">
                <a:solidFill>
                  <a:srgbClr val="0B044F"/>
                </a:solidFill>
                <a:latin typeface="Verdana"/>
                <a:cs typeface="Verdana"/>
              </a:rPr>
              <a:t>features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for </a:t>
            </a:r>
            <a:r>
              <a:rPr lang="en-US" sz="2800" b="1" spc="-60" dirty="0">
                <a:solidFill>
                  <a:srgbClr val="0B044F"/>
                </a:solidFill>
                <a:latin typeface="Verdana"/>
                <a:cs typeface="Verdana"/>
              </a:rPr>
              <a:t>our </a:t>
            </a:r>
            <a:r>
              <a:rPr lang="en-US" sz="2800" b="1" spc="-45" dirty="0">
                <a:solidFill>
                  <a:srgbClr val="0B044F"/>
                </a:solidFill>
                <a:latin typeface="Verdana"/>
                <a:cs typeface="Verdana"/>
              </a:rPr>
              <a:t>convenience </a:t>
            </a:r>
            <a:r>
              <a:rPr lang="en-US" sz="2800" b="1" spc="-140" dirty="0">
                <a:solidFill>
                  <a:srgbClr val="0B044F"/>
                </a:solidFill>
                <a:latin typeface="Verdana"/>
                <a:cs typeface="Verdana"/>
              </a:rPr>
              <a:t>,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they </a:t>
            </a:r>
            <a:r>
              <a:rPr lang="en-US" sz="2800" b="1" spc="-75" dirty="0">
                <a:solidFill>
                  <a:srgbClr val="0B044F"/>
                </a:solidFill>
                <a:latin typeface="Verdana"/>
                <a:cs typeface="Verdana"/>
              </a:rPr>
              <a:t>are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as </a:t>
            </a:r>
            <a:r>
              <a:rPr lang="en-US" sz="2800" b="1" spc="-50" dirty="0">
                <a:solidFill>
                  <a:srgbClr val="0B044F"/>
                </a:solidFill>
                <a:latin typeface="Verdana"/>
                <a:cs typeface="Verdana"/>
              </a:rPr>
              <a:t>below  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‘</a:t>
            </a:r>
            <a:r>
              <a:rPr lang="en-US" b="1" spc="-85" dirty="0" err="1">
                <a:solidFill>
                  <a:srgbClr val="0B044F"/>
                </a:solidFill>
                <a:latin typeface="Verdana"/>
                <a:cs typeface="Verdana"/>
              </a:rPr>
              <a:t>R</a:t>
            </a:r>
            <a:r>
              <a:rPr lang="en-US" sz="2800" b="1" spc="-85" dirty="0" err="1">
                <a:solidFill>
                  <a:srgbClr val="0B044F"/>
                </a:solidFill>
                <a:latin typeface="Verdana"/>
                <a:cs typeface="Verdana"/>
              </a:rPr>
              <a:t>ented_Bike_Count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', </a:t>
            </a:r>
            <a:r>
              <a:rPr lang="en-US" sz="2800" b="1" spc="-105" dirty="0">
                <a:solidFill>
                  <a:srgbClr val="0B044F"/>
                </a:solidFill>
                <a:latin typeface="Verdana"/>
                <a:cs typeface="Verdana"/>
              </a:rPr>
              <a:t>'Hour',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'Temperature', </a:t>
            </a:r>
            <a:r>
              <a:rPr lang="en-US" sz="2800" b="1" spc="-80" dirty="0">
                <a:solidFill>
                  <a:srgbClr val="0B044F"/>
                </a:solidFill>
                <a:latin typeface="Verdana"/>
                <a:cs typeface="Verdana"/>
              </a:rPr>
              <a:t>'Humidity',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‘</a:t>
            </a:r>
            <a:r>
              <a:rPr lang="en-US" sz="2800" b="1" spc="-85" dirty="0" err="1">
                <a:solidFill>
                  <a:srgbClr val="0B044F"/>
                </a:solidFill>
                <a:latin typeface="Verdana"/>
                <a:cs typeface="Verdana"/>
              </a:rPr>
              <a:t>Wind_speed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', 'Visibility',  ‘</a:t>
            </a:r>
            <a:r>
              <a:rPr lang="en-US" sz="2800" b="1" spc="-85" dirty="0" err="1">
                <a:solidFill>
                  <a:srgbClr val="0B044F"/>
                </a:solidFill>
                <a:latin typeface="Verdana"/>
                <a:cs typeface="Verdana"/>
              </a:rPr>
              <a:t>Dew_point_temperature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',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r>
              <a:rPr lang="en-US" sz="2800" b="1" spc="-90" dirty="0" err="1">
                <a:solidFill>
                  <a:srgbClr val="0B044F"/>
                </a:solidFill>
                <a:latin typeface="Verdana"/>
                <a:cs typeface="Verdana"/>
              </a:rPr>
              <a:t>Solar_Radiation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', 'Rainfall', </a:t>
            </a:r>
            <a:r>
              <a:rPr lang="en-US" sz="2800" b="1" spc="-95" dirty="0">
                <a:solidFill>
                  <a:srgbClr val="0B044F"/>
                </a:solidFill>
                <a:latin typeface="Verdana"/>
                <a:cs typeface="Verdana"/>
              </a:rPr>
              <a:t>'Snowfall', </a:t>
            </a:r>
            <a:r>
              <a:rPr lang="en-US" sz="2800" b="1" spc="-100" dirty="0">
                <a:solidFill>
                  <a:srgbClr val="0B044F"/>
                </a:solidFill>
                <a:latin typeface="Verdana"/>
                <a:cs typeface="Verdana"/>
              </a:rPr>
              <a:t>'Seasons', 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'Holiday',  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r>
              <a:rPr lang="en-US" sz="2800" b="1" spc="-70" dirty="0" err="1">
                <a:solidFill>
                  <a:srgbClr val="0B044F"/>
                </a:solidFill>
                <a:latin typeface="Verdana"/>
                <a:cs typeface="Verdana"/>
              </a:rPr>
              <a:t>Functioning_Day</a:t>
            </a:r>
            <a:r>
              <a:rPr lang="en-US" sz="2800" b="1" spc="-70" dirty="0">
                <a:solidFill>
                  <a:srgbClr val="0B044F"/>
                </a:solidFill>
                <a:latin typeface="Verdana"/>
                <a:cs typeface="Verdana"/>
              </a:rPr>
              <a:t>',</a:t>
            </a:r>
            <a:r>
              <a:rPr lang="en-US" sz="28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'month','</a:t>
            </a:r>
            <a:r>
              <a:rPr lang="en-US" sz="2800" b="1" spc="-85" dirty="0" err="1">
                <a:solidFill>
                  <a:srgbClr val="0B044F"/>
                </a:solidFill>
                <a:latin typeface="Verdana"/>
                <a:cs typeface="Verdana"/>
              </a:rPr>
              <a:t>weekdays_weekend</a:t>
            </a:r>
            <a:r>
              <a:rPr lang="en-US" sz="2800" b="1" spc="-85" dirty="0">
                <a:solidFill>
                  <a:srgbClr val="0B044F"/>
                </a:solidFill>
                <a:latin typeface="Verdana"/>
                <a:cs typeface="Verdana"/>
              </a:rPr>
              <a:t>'</a:t>
            </a:r>
            <a:endParaRPr lang="en-US" sz="2800" dirty="0">
              <a:latin typeface="Verdana"/>
              <a:cs typeface="Verdan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82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513E-E206-93B8-BA53-D181DDF4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u="sng" dirty="0">
                <a:solidFill>
                  <a:schemeClr val="bg1"/>
                </a:solidFill>
              </a:rPr>
              <a:t>Exploratory Data Analysis(EDA):</a:t>
            </a:r>
            <a:br>
              <a:rPr lang="en-IN" sz="3200" b="1" dirty="0">
                <a:solidFill>
                  <a:schemeClr val="bg1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10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187D-3E4A-3928-00C0-462D45C4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131762"/>
            <a:ext cx="7481252" cy="935038"/>
          </a:xfrm>
        </p:spPr>
        <p:txBody>
          <a:bodyPr>
            <a:noAutofit/>
          </a:bodyPr>
          <a:lstStyle/>
          <a:p>
            <a:r>
              <a:rPr lang="en-US" sz="3600" b="1" u="sng" spc="-190" dirty="0">
                <a:solidFill>
                  <a:srgbClr val="C00000"/>
                </a:solidFill>
                <a:latin typeface="+mn-lt"/>
              </a:rPr>
              <a:t>ANALYSIS </a:t>
            </a:r>
            <a:r>
              <a:rPr lang="en-US" sz="3600" b="1" u="sng" spc="-25" dirty="0">
                <a:solidFill>
                  <a:srgbClr val="C00000"/>
                </a:solidFill>
                <a:latin typeface="+mn-lt"/>
              </a:rPr>
              <a:t>OF </a:t>
            </a:r>
            <a:r>
              <a:rPr lang="en-US" sz="3600" b="1" u="sng" spc="-75" dirty="0">
                <a:solidFill>
                  <a:srgbClr val="C00000"/>
                </a:solidFill>
                <a:latin typeface="+mn-lt"/>
              </a:rPr>
              <a:t>RENTED </a:t>
            </a:r>
            <a:r>
              <a:rPr lang="en-US" sz="3600" b="1" u="sng" spc="-165" dirty="0">
                <a:solidFill>
                  <a:srgbClr val="C00000"/>
                </a:solidFill>
                <a:latin typeface="+mn-lt"/>
              </a:rPr>
              <a:t>BIKE</a:t>
            </a:r>
            <a:r>
              <a:rPr lang="en-US" sz="3600" b="1" u="sng" spc="-35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600" b="1" u="sng" spc="-50" dirty="0">
                <a:solidFill>
                  <a:srgbClr val="C00000"/>
                </a:solidFill>
                <a:latin typeface="+mn-lt"/>
              </a:rPr>
              <a:t>COLUMN</a:t>
            </a:r>
            <a:endParaRPr lang="en-IN"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6B1AC-5ABF-A9CB-19C0-F169B254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328" y="4721499"/>
            <a:ext cx="9980612" cy="1876339"/>
          </a:xfrm>
        </p:spPr>
        <p:txBody>
          <a:bodyPr/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graph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has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moderate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right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skewness.</a:t>
            </a:r>
            <a:endParaRPr lang="en-US" sz="1600" dirty="0">
              <a:latin typeface="Verdana"/>
              <a:cs typeface="Verdana"/>
            </a:endParaRPr>
          </a:p>
          <a:p>
            <a:pPr marL="431800" indent="-419100">
              <a:lnSpc>
                <a:spcPct val="100000"/>
              </a:lnSpc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above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boxplot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shows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have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detect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5" dirty="0">
                <a:solidFill>
                  <a:srgbClr val="0B044F"/>
                </a:solidFill>
                <a:latin typeface="Verdana"/>
                <a:cs typeface="Verdana"/>
              </a:rPr>
              <a:t>outliers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in</a:t>
            </a:r>
            <a:r>
              <a:rPr lang="en-US" sz="1600" b="1" spc="-9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column</a:t>
            </a:r>
            <a:endParaRPr lang="en-US" sz="1600" dirty="0">
              <a:latin typeface="Verdana"/>
              <a:cs typeface="Verdana"/>
            </a:endParaRPr>
          </a:p>
          <a:p>
            <a:pPr marL="431165" marR="242570" indent="-419100">
              <a:lnSpc>
                <a:spcPct val="100000"/>
              </a:lnSpc>
              <a:buFont typeface="DejaVu Sans"/>
              <a:buChar char="➢"/>
              <a:tabLst>
                <a:tab pos="431165" algn="l"/>
                <a:tab pos="431800" algn="l"/>
              </a:tabLst>
            </a:pP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Since </a:t>
            </a:r>
            <a:r>
              <a:rPr lang="en-US" sz="1600" b="1" spc="-40" dirty="0">
                <a:solidFill>
                  <a:srgbClr val="0B044F"/>
                </a:solidFill>
                <a:latin typeface="Verdana"/>
                <a:cs typeface="Verdana"/>
              </a:rPr>
              <a:t>the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assumption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linear regression 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is </a:t>
            </a:r>
            <a:r>
              <a:rPr lang="en-US" sz="1600" b="1" spc="-45" dirty="0">
                <a:solidFill>
                  <a:srgbClr val="0B044F"/>
                </a:solidFill>
                <a:latin typeface="Verdana"/>
                <a:cs typeface="Verdana"/>
              </a:rPr>
              <a:t>that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'the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distribution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of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dependent 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variable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has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35" dirty="0">
                <a:solidFill>
                  <a:srgbClr val="0B044F"/>
                </a:solidFill>
                <a:latin typeface="Verdana"/>
                <a:cs typeface="Verdana"/>
              </a:rPr>
              <a:t>be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95" dirty="0">
                <a:solidFill>
                  <a:srgbClr val="0B044F"/>
                </a:solidFill>
                <a:latin typeface="Verdana"/>
                <a:cs typeface="Verdana"/>
              </a:rPr>
              <a:t>normal',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5" dirty="0">
                <a:solidFill>
                  <a:srgbClr val="0B044F"/>
                </a:solidFill>
                <a:latin typeface="Verdana"/>
                <a:cs typeface="Verdana"/>
              </a:rPr>
              <a:t>so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should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perform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70" dirty="0">
                <a:solidFill>
                  <a:srgbClr val="0B044F"/>
                </a:solidFill>
                <a:latin typeface="Verdana"/>
                <a:cs typeface="Verdana"/>
              </a:rPr>
              <a:t>Square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root</a:t>
            </a:r>
            <a:r>
              <a:rPr lang="en-US" sz="1600" b="1" spc="-14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operation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5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lang="en-US" sz="1600" b="1" spc="-85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make</a:t>
            </a:r>
            <a:r>
              <a:rPr lang="en-US" sz="1600" b="1" spc="-8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lang="en-US" sz="1600" b="1" spc="-50" dirty="0">
                <a:solidFill>
                  <a:srgbClr val="0B044F"/>
                </a:solidFill>
                <a:latin typeface="Verdana"/>
                <a:cs typeface="Verdana"/>
              </a:rPr>
              <a:t>it  </a:t>
            </a:r>
            <a:r>
              <a:rPr lang="en-US" sz="1600" b="1" spc="-60" dirty="0">
                <a:solidFill>
                  <a:srgbClr val="0B044F"/>
                </a:solidFill>
                <a:latin typeface="Verdana"/>
                <a:cs typeface="Verdana"/>
              </a:rPr>
              <a:t>normal</a:t>
            </a:r>
            <a:endParaRPr lang="en-US" sz="1600" dirty="0">
              <a:latin typeface="Verdana"/>
              <a:cs typeface="Verdana"/>
            </a:endParaRPr>
          </a:p>
          <a:p>
            <a:endParaRPr lang="en-IN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8A09CF9-5F25-93D0-8793-9B80BAE06DEF}"/>
              </a:ext>
            </a:extLst>
          </p:cNvPr>
          <p:cNvSpPr/>
          <p:nvPr/>
        </p:nvSpPr>
        <p:spPr>
          <a:xfrm>
            <a:off x="6316970" y="1427692"/>
            <a:ext cx="5419735" cy="3064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278A9EB-78EB-61DA-3E90-7F0C7295EA34}"/>
              </a:ext>
            </a:extLst>
          </p:cNvPr>
          <p:cNvSpPr/>
          <p:nvPr/>
        </p:nvSpPr>
        <p:spPr>
          <a:xfrm>
            <a:off x="85725" y="1504855"/>
            <a:ext cx="6010275" cy="2910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01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014897"/>
            <a:ext cx="5569188" cy="393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477" y="234572"/>
            <a:ext cx="8202507" cy="5710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b="1" u="sng" spc="-253" dirty="0">
                <a:solidFill>
                  <a:srgbClr val="C00000"/>
                </a:solidFill>
                <a:latin typeface="+mn-lt"/>
              </a:rPr>
              <a:t>ANALYSIS </a:t>
            </a:r>
            <a:r>
              <a:rPr sz="3600" b="1" u="sng" spc="-33" dirty="0">
                <a:solidFill>
                  <a:srgbClr val="C00000"/>
                </a:solidFill>
                <a:latin typeface="+mn-lt"/>
              </a:rPr>
              <a:t>OF </a:t>
            </a:r>
            <a:r>
              <a:rPr sz="3600" b="1" u="sng" spc="-100" dirty="0">
                <a:solidFill>
                  <a:srgbClr val="C00000"/>
                </a:solidFill>
                <a:latin typeface="+mn-lt"/>
              </a:rPr>
              <a:t>RENTED </a:t>
            </a:r>
            <a:r>
              <a:rPr sz="3600" b="1" u="sng" spc="-220" dirty="0">
                <a:solidFill>
                  <a:srgbClr val="C00000"/>
                </a:solidFill>
                <a:latin typeface="+mn-lt"/>
              </a:rPr>
              <a:t>BIKE</a:t>
            </a:r>
            <a:r>
              <a:rPr sz="3600" b="1" u="sng" spc="-467" dirty="0">
                <a:solidFill>
                  <a:srgbClr val="C00000"/>
                </a:solidFill>
                <a:latin typeface="+mn-lt"/>
              </a:rPr>
              <a:t> </a:t>
            </a:r>
            <a:r>
              <a:rPr sz="3600" b="1" u="sng" spc="-67" dirty="0">
                <a:solidFill>
                  <a:srgbClr val="C00000"/>
                </a:solidFill>
                <a:latin typeface="+mn-lt"/>
              </a:rPr>
              <a:t>COLUMN</a:t>
            </a:r>
            <a:endParaRPr sz="3600" b="1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75588" y="1038047"/>
            <a:ext cx="6216387" cy="389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0865" y="5160901"/>
            <a:ext cx="11612880" cy="13057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62173" marR="6773" indent="-546086">
              <a:lnSpc>
                <a:spcPct val="114999"/>
              </a:lnSpc>
              <a:spcBef>
                <a:spcPts val="133"/>
              </a:spcBef>
              <a:buFont typeface="DejaVu Sans"/>
              <a:buChar char="➢"/>
              <a:tabLst>
                <a:tab pos="562173" algn="l"/>
                <a:tab pos="563019" algn="l"/>
              </a:tabLst>
            </a:pP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After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53" dirty="0">
                <a:solidFill>
                  <a:srgbClr val="0B044F"/>
                </a:solidFill>
                <a:latin typeface="Verdana"/>
                <a:cs typeface="Verdana"/>
              </a:rPr>
              <a:t>applying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7" dirty="0">
                <a:solidFill>
                  <a:srgbClr val="0B044F"/>
                </a:solidFill>
                <a:latin typeface="Verdana"/>
                <a:cs typeface="Verdana"/>
              </a:rPr>
              <a:t>Square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root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7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47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skewed</a:t>
            </a:r>
            <a:r>
              <a:rPr sz="1867" b="1" spc="-10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53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7" dirty="0">
                <a:solidFill>
                  <a:srgbClr val="0B044F"/>
                </a:solidFill>
                <a:latin typeface="Verdana"/>
                <a:cs typeface="Verdana"/>
              </a:rPr>
              <a:t>Count,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here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7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33" dirty="0">
                <a:solidFill>
                  <a:srgbClr val="0B044F"/>
                </a:solidFill>
                <a:latin typeface="Verdana"/>
                <a:cs typeface="Verdana"/>
              </a:rPr>
              <a:t>get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7" dirty="0">
                <a:solidFill>
                  <a:srgbClr val="0B044F"/>
                </a:solidFill>
                <a:latin typeface="Verdana"/>
                <a:cs typeface="Verdana"/>
              </a:rPr>
              <a:t>almost</a:t>
            </a:r>
            <a:r>
              <a:rPr sz="1867" b="1" spc="-10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normal  distribution.</a:t>
            </a:r>
            <a:endParaRPr sz="1867" dirty="0">
              <a:latin typeface="Verdana"/>
              <a:cs typeface="Verdana"/>
            </a:endParaRPr>
          </a:p>
          <a:p>
            <a:pPr marL="562173" marR="467348" indent="-546086">
              <a:lnSpc>
                <a:spcPct val="114999"/>
              </a:lnSpc>
              <a:buFont typeface="DejaVu Sans"/>
              <a:buChar char="➢"/>
              <a:tabLst>
                <a:tab pos="562173" algn="l"/>
                <a:tab pos="563019" algn="l"/>
              </a:tabLst>
            </a:pP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After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53" dirty="0">
                <a:solidFill>
                  <a:srgbClr val="0B044F"/>
                </a:solidFill>
                <a:latin typeface="Verdana"/>
                <a:cs typeface="Verdana"/>
              </a:rPr>
              <a:t>applying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7" dirty="0">
                <a:solidFill>
                  <a:srgbClr val="0B044F"/>
                </a:solidFill>
                <a:latin typeface="Verdana"/>
                <a:cs typeface="Verdana"/>
              </a:rPr>
              <a:t>Square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root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7" dirty="0">
                <a:solidFill>
                  <a:srgbClr val="0B044F"/>
                </a:solidFill>
                <a:latin typeface="Verdana"/>
                <a:cs typeface="Verdana"/>
              </a:rPr>
              <a:t>to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47" dirty="0">
                <a:solidFill>
                  <a:srgbClr val="0B044F"/>
                </a:solidFill>
                <a:latin typeface="Verdana"/>
                <a:cs typeface="Verdana"/>
              </a:rPr>
              <a:t>the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0" dirty="0">
                <a:solidFill>
                  <a:srgbClr val="0B044F"/>
                </a:solidFill>
                <a:latin typeface="Verdana"/>
                <a:cs typeface="Verdana"/>
              </a:rPr>
              <a:t>Rented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53" dirty="0">
                <a:solidFill>
                  <a:srgbClr val="0B044F"/>
                </a:solidFill>
                <a:latin typeface="Verdana"/>
                <a:cs typeface="Verdana"/>
              </a:rPr>
              <a:t>Bike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47" dirty="0">
                <a:solidFill>
                  <a:srgbClr val="0B044F"/>
                </a:solidFill>
                <a:latin typeface="Verdana"/>
                <a:cs typeface="Verdana"/>
              </a:rPr>
              <a:t>Count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67" dirty="0">
                <a:solidFill>
                  <a:srgbClr val="0B044F"/>
                </a:solidFill>
                <a:latin typeface="Verdana"/>
                <a:cs typeface="Verdana"/>
              </a:rPr>
              <a:t>column,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87" dirty="0">
                <a:solidFill>
                  <a:srgbClr val="0B044F"/>
                </a:solidFill>
                <a:latin typeface="Verdana"/>
                <a:cs typeface="Verdana"/>
              </a:rPr>
              <a:t>we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7" dirty="0">
                <a:solidFill>
                  <a:srgbClr val="0B044F"/>
                </a:solidFill>
                <a:latin typeface="Verdana"/>
                <a:cs typeface="Verdana"/>
              </a:rPr>
              <a:t>ﬁnd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53" dirty="0">
                <a:solidFill>
                  <a:srgbClr val="0B044F"/>
                </a:solidFill>
                <a:latin typeface="Verdana"/>
                <a:cs typeface="Verdana"/>
              </a:rPr>
              <a:t>that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there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100" dirty="0">
                <a:solidFill>
                  <a:srgbClr val="0B044F"/>
                </a:solidFill>
                <a:latin typeface="Verdana"/>
                <a:cs typeface="Verdana"/>
              </a:rPr>
              <a:t>is</a:t>
            </a:r>
            <a:r>
              <a:rPr sz="1867" b="1" spc="-107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47" dirty="0">
                <a:solidFill>
                  <a:srgbClr val="0B044F"/>
                </a:solidFill>
                <a:latin typeface="Verdana"/>
                <a:cs typeface="Verdana"/>
              </a:rPr>
              <a:t>no  </a:t>
            </a:r>
            <a:r>
              <a:rPr sz="1867" b="1" spc="-80" dirty="0">
                <a:solidFill>
                  <a:srgbClr val="0B044F"/>
                </a:solidFill>
                <a:latin typeface="Verdana"/>
                <a:cs typeface="Verdana"/>
              </a:rPr>
              <a:t>outliers</a:t>
            </a:r>
            <a:r>
              <a:rPr sz="1867" b="1" spc="-120" dirty="0">
                <a:solidFill>
                  <a:srgbClr val="0B044F"/>
                </a:solidFill>
                <a:latin typeface="Verdana"/>
                <a:cs typeface="Verdana"/>
              </a:rPr>
              <a:t> </a:t>
            </a:r>
            <a:r>
              <a:rPr sz="1867" b="1" spc="-73" dirty="0">
                <a:solidFill>
                  <a:srgbClr val="0B044F"/>
                </a:solidFill>
                <a:latin typeface="Verdana"/>
                <a:cs typeface="Verdana"/>
              </a:rPr>
              <a:t>present</a:t>
            </a:r>
            <a:endParaRPr sz="1867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1622</Words>
  <Application>Microsoft Office PowerPoint</Application>
  <PresentationFormat>Widescreen</PresentationFormat>
  <Paragraphs>151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DejaVu Sans</vt:lpstr>
      <vt:lpstr>Verdana</vt:lpstr>
      <vt:lpstr>Office Theme</vt:lpstr>
      <vt:lpstr>   CAPSTONE PROJECT Seoul Bike Sharing Demand Prediction Team: Data Titans</vt:lpstr>
      <vt:lpstr>CONTENT</vt:lpstr>
      <vt:lpstr>BUSINESS UNDERSTANDING</vt:lpstr>
      <vt:lpstr>DATA SUMMARY</vt:lpstr>
      <vt:lpstr>FEATURE SUMMARY</vt:lpstr>
      <vt:lpstr>INSIGHTS FROM OUR DATASET</vt:lpstr>
      <vt:lpstr>Exploratory Data Analysis(EDA): </vt:lpstr>
      <vt:lpstr>ANALYSIS OF RENTED BIKE COLUMN</vt:lpstr>
      <vt:lpstr>ANALYSIS OF RENTED BIKE COLUMN</vt:lpstr>
      <vt:lpstr>ANALYSIS OF MONTH VARIABLE</vt:lpstr>
      <vt:lpstr>ANALYSIS OF WEEKDAYS_WEEKEND VARIABLE</vt:lpstr>
      <vt:lpstr>ANALYSIS OF HOUR VARIABLE</vt:lpstr>
      <vt:lpstr>ANALYSIS OF FUNCTIONING DAY VARIABLE</vt:lpstr>
      <vt:lpstr>ANALYSIS OF SEASON VARIABLE</vt:lpstr>
      <vt:lpstr>ANALYSIS OF SEASON VARIABLE</vt:lpstr>
      <vt:lpstr>ANALYSIS OF HOLIDAY VARIABLE</vt:lpstr>
      <vt:lpstr>NUMERICAL VS.RENTED BIKE COUNT</vt:lpstr>
      <vt:lpstr>NUMERICAL VS.RENTED BIKE COUNT</vt:lpstr>
      <vt:lpstr>REGRESSION PLOT FOR NUMERICAL VARIABLE</vt:lpstr>
      <vt:lpstr>REGRESSION PLOT FOR NUMERICAL VARIABLE</vt:lpstr>
      <vt:lpstr>REGRESSION PLOT FOR NUMERICAL  VARIABLE</vt:lpstr>
      <vt:lpstr>OLS  REGRESSION   MODEL</vt:lpstr>
      <vt:lpstr>CORRELATION MATRIX</vt:lpstr>
      <vt:lpstr>MODEL BUILDING</vt:lpstr>
      <vt:lpstr>LINEAR REGRESSION</vt:lpstr>
      <vt:lpstr>LASSO  REGRESSION</vt:lpstr>
      <vt:lpstr>RANDOM FOREST</vt:lpstr>
      <vt:lpstr>GRADIENT BOOSTING</vt:lpstr>
      <vt:lpstr>GRADIENT  BOOSTING  REGRESSOR WITH  GRIDSEARCH  CV</vt:lpstr>
      <vt:lpstr>Conclusion</vt:lpstr>
      <vt:lpstr>CONCLUSION</vt:lpstr>
      <vt:lpstr>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Bike Sharing Demand Prediction</dc:title>
  <dc:creator>soumyaranjan rath</dc:creator>
  <cp:lastModifiedBy>Shailee Swastik</cp:lastModifiedBy>
  <cp:revision>8</cp:revision>
  <dcterms:created xsi:type="dcterms:W3CDTF">2022-11-18T14:20:34Z</dcterms:created>
  <dcterms:modified xsi:type="dcterms:W3CDTF">2022-12-10T03:32:22Z</dcterms:modified>
</cp:coreProperties>
</file>